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98" r:id="rId3"/>
    <p:sldId id="258" r:id="rId4"/>
    <p:sldId id="259" r:id="rId5"/>
    <p:sldId id="260" r:id="rId6"/>
    <p:sldId id="261" r:id="rId7"/>
    <p:sldId id="262" r:id="rId8"/>
    <p:sldId id="263" r:id="rId9"/>
    <p:sldId id="264" r:id="rId10"/>
    <p:sldId id="265" r:id="rId11"/>
    <p:sldId id="266" r:id="rId12"/>
    <p:sldId id="267" r:id="rId13"/>
    <p:sldId id="268" r:id="rId14"/>
    <p:sldId id="277" r:id="rId15"/>
    <p:sldId id="280" r:id="rId16"/>
    <p:sldId id="270" r:id="rId17"/>
    <p:sldId id="272" r:id="rId18"/>
    <p:sldId id="273" r:id="rId19"/>
    <p:sldId id="274" r:id="rId20"/>
    <p:sldId id="275" r:id="rId21"/>
    <p:sldId id="276" r:id="rId22"/>
    <p:sldId id="282" r:id="rId23"/>
    <p:sldId id="281" r:id="rId24"/>
    <p:sldId id="278" r:id="rId25"/>
    <p:sldId id="297" r:id="rId26"/>
    <p:sldId id="279" r:id="rId27"/>
    <p:sldId id="283" r:id="rId28"/>
    <p:sldId id="284" r:id="rId29"/>
    <p:sldId id="285" r:id="rId30"/>
    <p:sldId id="286" r:id="rId31"/>
    <p:sldId id="287" r:id="rId32"/>
    <p:sldId id="288" r:id="rId33"/>
    <p:sldId id="289" r:id="rId34"/>
    <p:sldId id="295" r:id="rId35"/>
    <p:sldId id="294" r:id="rId36"/>
    <p:sldId id="296" r:id="rId37"/>
    <p:sldId id="319" r:id="rId38"/>
    <p:sldId id="290" r:id="rId39"/>
    <p:sldId id="291" r:id="rId40"/>
    <p:sldId id="299" r:id="rId41"/>
    <p:sldId id="292" r:id="rId42"/>
    <p:sldId id="293" r:id="rId43"/>
    <p:sldId id="300" r:id="rId44"/>
    <p:sldId id="304" r:id="rId45"/>
    <p:sldId id="306" r:id="rId46"/>
    <p:sldId id="307" r:id="rId47"/>
    <p:sldId id="302" r:id="rId48"/>
    <p:sldId id="308" r:id="rId49"/>
    <p:sldId id="309" r:id="rId50"/>
    <p:sldId id="310" r:id="rId51"/>
    <p:sldId id="313" r:id="rId52"/>
    <p:sldId id="303" r:id="rId53"/>
    <p:sldId id="312" r:id="rId54"/>
    <p:sldId id="315" r:id="rId55"/>
    <p:sldId id="316" r:id="rId56"/>
    <p:sldId id="317" r:id="rId57"/>
    <p:sldId id="318" r:id="rId58"/>
    <p:sldId id="321" r:id="rId59"/>
    <p:sldId id="322" r:id="rId60"/>
    <p:sldId id="32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0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0680D-2444-4D45-B78A-5A11B42FCD28}" type="datetimeFigureOut">
              <a:rPr lang="en-US" smtClean="0"/>
              <a:t>9/18/16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2DBB3-D38D-C54F-A6D0-427F8C4DD7C8}" type="slidenum">
              <a:rPr lang="en-US" smtClean="0"/>
              <a:t>‹#›</a:t>
            </a:fld>
            <a:endParaRPr lang="en-US" dirty="0"/>
          </a:p>
        </p:txBody>
      </p:sp>
    </p:spTree>
    <p:extLst>
      <p:ext uri="{BB962C8B-B14F-4D97-AF65-F5344CB8AC3E}">
        <p14:creationId xmlns:p14="http://schemas.microsoft.com/office/powerpoint/2010/main" val="41831644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2DBB3-D38D-C54F-A6D0-427F8C4DD7C8}" type="slidenum">
              <a:rPr lang="en-US" smtClean="0"/>
              <a:t>6</a:t>
            </a:fld>
            <a:endParaRPr lang="en-US" dirty="0"/>
          </a:p>
        </p:txBody>
      </p:sp>
    </p:spTree>
    <p:extLst>
      <p:ext uri="{BB962C8B-B14F-4D97-AF65-F5344CB8AC3E}">
        <p14:creationId xmlns:p14="http://schemas.microsoft.com/office/powerpoint/2010/main" val="365639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9/18/16</a:t>
            </a:fld>
            <a:endParaRPr lang="en-US" dirty="0"/>
          </a:p>
        </p:txBody>
      </p:sp>
      <p:sp>
        <p:nvSpPr>
          <p:cNvPr id="5" name="Footer Placeholder 4"/>
          <p:cNvSpPr>
            <a:spLocks noGrp="1"/>
          </p:cNvSpPr>
          <p:nvPr>
            <p:ph type="ftr" sz="quarter" idx="11"/>
          </p:nvPr>
        </p:nvSpPr>
        <p:spPr>
          <a:xfrm>
            <a:off x="1295400" y="6221506"/>
            <a:ext cx="2743200" cy="365125"/>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9/18/16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9/18/16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9/18/16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9/18/16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9/18/16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9/18/16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9/18/16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9/18/16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9/18/16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9/18/16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9/18/16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9/18/16</a:t>
            </a:fld>
            <a:endParaRPr lang="en-US"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Scientific Notation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894739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Draw Conclusion:</a:t>
            </a:r>
            <a:r>
              <a:rPr lang="en-US" dirty="0"/>
              <a:t> </a:t>
            </a:r>
            <a:br>
              <a:rPr lang="en-US" dirty="0"/>
            </a:br>
            <a:endParaRPr lang="en-US" dirty="0"/>
          </a:p>
        </p:txBody>
      </p:sp>
      <p:sp>
        <p:nvSpPr>
          <p:cNvPr id="3" name="Content Placeholder 2"/>
          <p:cNvSpPr>
            <a:spLocks noGrp="1"/>
          </p:cNvSpPr>
          <p:nvPr>
            <p:ph idx="1"/>
          </p:nvPr>
        </p:nvSpPr>
        <p:spPr>
          <a:xfrm>
            <a:off x="521542" y="1302936"/>
            <a:ext cx="8140598" cy="4324257"/>
          </a:xfrm>
        </p:spPr>
        <p:txBody>
          <a:bodyPr/>
          <a:lstStyle/>
          <a:p>
            <a:pPr marL="0" indent="0">
              <a:buNone/>
            </a:pPr>
            <a:r>
              <a:rPr lang="en-US" sz="2800" dirty="0" smtClean="0"/>
              <a:t>Which </a:t>
            </a:r>
            <a:r>
              <a:rPr lang="en-US" sz="2800" dirty="0"/>
              <a:t>measurement would least likely to be written in scientific notation:  number of grains of sand on a beach, diameter of a typical human hair, population of a country, speed of a car, or size of an atom?</a:t>
            </a:r>
          </a:p>
          <a:p>
            <a:endParaRPr lang="en-US" dirty="0"/>
          </a:p>
        </p:txBody>
      </p:sp>
    </p:spTree>
    <p:extLst>
      <p:ext uri="{BB962C8B-B14F-4D97-AF65-F5344CB8AC3E}">
        <p14:creationId xmlns:p14="http://schemas.microsoft.com/office/powerpoint/2010/main" val="31238754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Analyze Relationships:</a:t>
            </a:r>
            <a:r>
              <a:rPr lang="en-US" dirty="0"/>
              <a:t>  </a:t>
            </a:r>
            <a:br>
              <a:rPr lang="en-US" dirty="0"/>
            </a:br>
            <a:endParaRPr lang="en-US" dirty="0"/>
          </a:p>
        </p:txBody>
      </p:sp>
      <p:sp>
        <p:nvSpPr>
          <p:cNvPr id="3" name="Content Placeholder 2"/>
          <p:cNvSpPr>
            <a:spLocks noGrp="1"/>
          </p:cNvSpPr>
          <p:nvPr>
            <p:ph idx="1"/>
          </p:nvPr>
        </p:nvSpPr>
        <p:spPr/>
        <p:txBody>
          <a:bodyPr/>
          <a:lstStyle/>
          <a:p>
            <a:pPr marL="0" indent="0">
              <a:buNone/>
            </a:pPr>
            <a:r>
              <a:rPr lang="en-US" sz="2800" dirty="0" smtClean="0"/>
              <a:t>a</a:t>
            </a:r>
            <a:r>
              <a:rPr lang="en-US" sz="2800" dirty="0"/>
              <a:t>.  Compare the two numbers to find which is greater.  Explain how you can compare them without writing them in standard notation first.</a:t>
            </a:r>
          </a:p>
          <a:p>
            <a:pPr marL="0" indent="0">
              <a:buNone/>
            </a:pPr>
            <a:r>
              <a:rPr lang="en-US" sz="2800" dirty="0"/>
              <a:t> </a:t>
            </a:r>
          </a:p>
          <a:p>
            <a:pPr marL="0" indent="0">
              <a:buNone/>
            </a:pPr>
            <a:r>
              <a:rPr lang="en-US" sz="2800" dirty="0"/>
              <a:t>4.5 x 10</a:t>
            </a:r>
            <a:r>
              <a:rPr lang="en-US" sz="2800" baseline="30000" dirty="0"/>
              <a:t>6</a:t>
            </a:r>
            <a:r>
              <a:rPr lang="en-US" sz="2800" dirty="0"/>
              <a:t>		2.1 x 10</a:t>
            </a:r>
            <a:r>
              <a:rPr lang="en-US" sz="2800" baseline="30000" dirty="0"/>
              <a:t>8</a:t>
            </a:r>
            <a:endParaRPr lang="en-US" sz="2800" dirty="0"/>
          </a:p>
          <a:p>
            <a:pPr marL="0" indent="0">
              <a:buNone/>
            </a:pPr>
            <a:r>
              <a:rPr lang="en-US" b="1" dirty="0"/>
              <a:t> </a:t>
            </a:r>
            <a:endParaRPr lang="en-US" dirty="0"/>
          </a:p>
        </p:txBody>
      </p:sp>
    </p:spTree>
    <p:extLst>
      <p:ext uri="{BB962C8B-B14F-4D97-AF65-F5344CB8AC3E}">
        <p14:creationId xmlns:p14="http://schemas.microsoft.com/office/powerpoint/2010/main" val="30197927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779" y="531801"/>
            <a:ext cx="8298740" cy="4324257"/>
          </a:xfrm>
        </p:spPr>
        <p:txBody>
          <a:bodyPr/>
          <a:lstStyle/>
          <a:p>
            <a:pPr marL="0" indent="0">
              <a:buNone/>
            </a:pPr>
            <a:r>
              <a:rPr lang="en-US" sz="2800" dirty="0"/>
              <a:t>b.  Write the following diameters from least to greatest.</a:t>
            </a:r>
          </a:p>
          <a:p>
            <a:pPr marL="0" indent="0">
              <a:buNone/>
            </a:pPr>
            <a:r>
              <a:rPr lang="en-US" sz="2800" dirty="0"/>
              <a:t> </a:t>
            </a:r>
          </a:p>
          <a:p>
            <a:pPr marL="0" indent="0">
              <a:buNone/>
            </a:pPr>
            <a:r>
              <a:rPr lang="en-US" sz="2500" dirty="0"/>
              <a:t>1.5 x 10</a:t>
            </a:r>
            <a:r>
              <a:rPr lang="en-US" sz="2500" baseline="30000" dirty="0"/>
              <a:t>-2</a:t>
            </a:r>
            <a:r>
              <a:rPr lang="en-US" sz="2500" dirty="0"/>
              <a:t> m, 1.2 x 10</a:t>
            </a:r>
            <a:r>
              <a:rPr lang="en-US" sz="2500" baseline="30000" dirty="0"/>
              <a:t>2</a:t>
            </a:r>
            <a:r>
              <a:rPr lang="en-US" sz="2500" dirty="0"/>
              <a:t> m, 5.85 x 10</a:t>
            </a:r>
            <a:r>
              <a:rPr lang="en-US" sz="2500" baseline="30000" dirty="0"/>
              <a:t>-3</a:t>
            </a:r>
            <a:r>
              <a:rPr lang="en-US" sz="2500" dirty="0"/>
              <a:t> m, 2.3 x 10</a:t>
            </a:r>
            <a:r>
              <a:rPr lang="en-US" sz="2500" baseline="30000" dirty="0"/>
              <a:t>-2</a:t>
            </a:r>
            <a:r>
              <a:rPr lang="en-US" sz="2500" dirty="0"/>
              <a:t> m, 9.6 x 10</a:t>
            </a:r>
            <a:r>
              <a:rPr lang="en-US" sz="2500" baseline="30000" dirty="0"/>
              <a:t>-1</a:t>
            </a:r>
            <a:r>
              <a:rPr lang="en-US" sz="2500" dirty="0"/>
              <a:t> m</a:t>
            </a:r>
          </a:p>
          <a:p>
            <a:endParaRPr lang="en-US" dirty="0"/>
          </a:p>
        </p:txBody>
      </p:sp>
    </p:spTree>
    <p:extLst>
      <p:ext uri="{BB962C8B-B14F-4D97-AF65-F5344CB8AC3E}">
        <p14:creationId xmlns:p14="http://schemas.microsoft.com/office/powerpoint/2010/main" val="4736919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Critique Reasoning:</a:t>
            </a:r>
            <a:endParaRPr lang="en-US" dirty="0"/>
          </a:p>
        </p:txBody>
      </p:sp>
      <p:sp>
        <p:nvSpPr>
          <p:cNvPr id="3" name="Content Placeholder 2"/>
          <p:cNvSpPr>
            <a:spLocks noGrp="1"/>
          </p:cNvSpPr>
          <p:nvPr>
            <p:ph idx="1"/>
          </p:nvPr>
        </p:nvSpPr>
        <p:spPr/>
        <p:txBody>
          <a:bodyPr/>
          <a:lstStyle/>
          <a:p>
            <a:pPr marL="0" indent="0">
              <a:buNone/>
            </a:pPr>
            <a:r>
              <a:rPr lang="en-US" sz="2800" dirty="0"/>
              <a:t>Sam’s friend Wilson had the following homework problem:</a:t>
            </a:r>
          </a:p>
          <a:p>
            <a:pPr marL="0" indent="0">
              <a:buNone/>
            </a:pPr>
            <a:r>
              <a:rPr lang="en-US" sz="2800" dirty="0"/>
              <a:t>	Express 5.6 x 10</a:t>
            </a:r>
            <a:r>
              <a:rPr lang="en-US" sz="2800" baseline="30000" dirty="0"/>
              <a:t>-7</a:t>
            </a:r>
            <a:r>
              <a:rPr lang="en-US" sz="2800" dirty="0"/>
              <a:t> in standard form</a:t>
            </a:r>
          </a:p>
          <a:p>
            <a:pPr marL="0" indent="0">
              <a:buNone/>
            </a:pPr>
            <a:r>
              <a:rPr lang="en-US" sz="2800" dirty="0" smtClean="0"/>
              <a:t>Wilson </a:t>
            </a:r>
            <a:r>
              <a:rPr lang="en-US" sz="2800" dirty="0"/>
              <a:t>wrote 56,000,000.  How can Sam explain Wilson’s error and how to correct it?</a:t>
            </a:r>
          </a:p>
          <a:p>
            <a:pPr marL="0" indent="0">
              <a:buNone/>
            </a:pPr>
            <a:r>
              <a:rPr lang="en-US" b="1" dirty="0"/>
              <a:t> </a:t>
            </a:r>
            <a:endParaRPr lang="en-US" dirty="0"/>
          </a:p>
        </p:txBody>
      </p:sp>
    </p:spTree>
    <p:extLst>
      <p:ext uri="{BB962C8B-B14F-4D97-AF65-F5344CB8AC3E}">
        <p14:creationId xmlns:p14="http://schemas.microsoft.com/office/powerpoint/2010/main" val="37598038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702950" y="1623797"/>
            <a:ext cx="8049894" cy="4324257"/>
          </a:xfrm>
        </p:spPr>
        <p:txBody>
          <a:bodyPr/>
          <a:lstStyle/>
          <a:p>
            <a:pPr marL="0" indent="0">
              <a:buNone/>
            </a:pPr>
            <a:r>
              <a:rPr lang="en-US" b="1" dirty="0"/>
              <a:t>8.EE.A.4 </a:t>
            </a:r>
            <a:r>
              <a:rPr lang="en-US" dirty="0"/>
              <a:t>Perform operations with numbers expressed in scientific notation, including problems where both decimal and scientific notation are used. Use scientific notation and choose units of appropriate size for measurements of very large or very small quantities (e.g., use millimeters per year for seafloor spreading). Interpret scientific notation that has been generated by technology.</a:t>
            </a:r>
          </a:p>
          <a:p>
            <a:endParaRPr lang="en-US" dirty="0"/>
          </a:p>
        </p:txBody>
      </p:sp>
    </p:spTree>
    <p:extLst>
      <p:ext uri="{BB962C8B-B14F-4D97-AF65-F5344CB8AC3E}">
        <p14:creationId xmlns:p14="http://schemas.microsoft.com/office/powerpoint/2010/main" val="3301932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Scientific Notation</a:t>
            </a:r>
            <a:endParaRPr lang="en-US" dirty="0"/>
          </a:p>
        </p:txBody>
      </p:sp>
      <p:sp>
        <p:nvSpPr>
          <p:cNvPr id="3" name="Subtitle 2"/>
          <p:cNvSpPr>
            <a:spLocks noGrp="1"/>
          </p:cNvSpPr>
          <p:nvPr>
            <p:ph type="subTitle" idx="1"/>
          </p:nvPr>
        </p:nvSpPr>
        <p:spPr/>
        <p:txBody>
          <a:bodyPr/>
          <a:lstStyle/>
          <a:p>
            <a:r>
              <a:rPr lang="en-US" sz="3600" dirty="0"/>
              <a:t/>
            </a:r>
            <a:br>
              <a:rPr lang="en-US" sz="3600" dirty="0"/>
            </a:br>
            <a:r>
              <a:rPr lang="en-US" sz="3600" dirty="0"/>
              <a:t>Estimating Operations with Scientific Notation</a:t>
            </a:r>
            <a:br>
              <a:rPr lang="en-US" sz="3600" dirty="0"/>
            </a:br>
            <a:endParaRPr lang="en-US" sz="3600" dirty="0"/>
          </a:p>
        </p:txBody>
      </p:sp>
    </p:spTree>
    <p:extLst>
      <p:ext uri="{BB962C8B-B14F-4D97-AF65-F5344CB8AC3E}">
        <p14:creationId xmlns:p14="http://schemas.microsoft.com/office/powerpoint/2010/main" val="32537715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1089024" y="1370978"/>
            <a:ext cx="7272339" cy="4324257"/>
          </a:xfrm>
        </p:spPr>
        <p:txBody>
          <a:bodyPr/>
          <a:lstStyle/>
          <a:p>
            <a:pPr marL="0" indent="0">
              <a:buNone/>
            </a:pPr>
            <a:r>
              <a:rPr lang="en-US" b="1" dirty="0"/>
              <a:t>8.EE.A.3 </a:t>
            </a:r>
            <a:r>
              <a:rPr lang="en-US" dirty="0"/>
              <a:t>Use numbers expressed in the form of a single digit times an integer power of 10 to estimate very large or very small quantities, and to express how many times as much one is than the other. </a:t>
            </a:r>
            <a:r>
              <a:rPr lang="en-US" i="1" dirty="0"/>
              <a:t>For example, estimate the population of the United States as 3 times </a:t>
            </a:r>
            <a:r>
              <a:rPr lang="en-US" dirty="0"/>
              <a:t>10</a:t>
            </a:r>
            <a:r>
              <a:rPr lang="en-US" baseline="30000" dirty="0"/>
              <a:t>8</a:t>
            </a:r>
            <a:r>
              <a:rPr lang="en-US" i="1" dirty="0"/>
              <a:t> and the population of the world as 7 times </a:t>
            </a:r>
            <a:r>
              <a:rPr lang="en-US" dirty="0"/>
              <a:t>10</a:t>
            </a:r>
            <a:r>
              <a:rPr lang="en-US" baseline="30000" dirty="0"/>
              <a:t>9</a:t>
            </a:r>
            <a:r>
              <a:rPr lang="en-US" i="1" dirty="0"/>
              <a:t>, and determine that the world population is more than 20 times larger</a:t>
            </a:r>
            <a:r>
              <a:rPr lang="en-US" dirty="0"/>
              <a:t>.</a:t>
            </a:r>
          </a:p>
          <a:p>
            <a:endParaRPr lang="en-US" dirty="0"/>
          </a:p>
        </p:txBody>
      </p:sp>
    </p:spTree>
    <p:extLst>
      <p:ext uri="{BB962C8B-B14F-4D97-AF65-F5344CB8AC3E}">
        <p14:creationId xmlns:p14="http://schemas.microsoft.com/office/powerpoint/2010/main" val="2070042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 A:</a:t>
            </a:r>
            <a:br>
              <a:rPr lang="en-US" dirty="0"/>
            </a:br>
            <a:endParaRPr lang="en-US" dirty="0"/>
          </a:p>
        </p:txBody>
      </p:sp>
      <p:sp>
        <p:nvSpPr>
          <p:cNvPr id="3" name="Content Placeholder 2"/>
          <p:cNvSpPr>
            <a:spLocks noGrp="1"/>
          </p:cNvSpPr>
          <p:nvPr>
            <p:ph idx="1"/>
          </p:nvPr>
        </p:nvSpPr>
        <p:spPr>
          <a:xfrm>
            <a:off x="635509" y="1076132"/>
            <a:ext cx="8026631" cy="4324257"/>
          </a:xfrm>
        </p:spPr>
        <p:txBody>
          <a:bodyPr/>
          <a:lstStyle/>
          <a:p>
            <a:pPr marL="0" indent="0">
              <a:buNone/>
            </a:pPr>
            <a:r>
              <a:rPr lang="en-US" sz="2800" dirty="0" smtClean="0"/>
              <a:t>The </a:t>
            </a:r>
            <a:r>
              <a:rPr lang="en-US" sz="2800" dirty="0"/>
              <a:t>Federal Reserve states that the average household in January of 2013 had $7,122 in credit card debt. The U.S. national debt is $16,755,133,009,522.  About how many times greater is the U.S. national debt than an average U.S. household? Rewrite each number to the nearest power of 10 that exceeds it, and then compare.</a:t>
            </a:r>
          </a:p>
          <a:p>
            <a:pPr marL="0" indent="0">
              <a:buNone/>
            </a:pPr>
            <a:endParaRPr lang="en-US" dirty="0"/>
          </a:p>
        </p:txBody>
      </p:sp>
    </p:spTree>
    <p:extLst>
      <p:ext uri="{BB962C8B-B14F-4D97-AF65-F5344CB8AC3E}">
        <p14:creationId xmlns:p14="http://schemas.microsoft.com/office/powerpoint/2010/main" val="12369487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 B: </a:t>
            </a:r>
            <a:br>
              <a:rPr lang="en-US" dirty="0"/>
            </a:br>
            <a:endParaRPr lang="en-US" dirty="0"/>
          </a:p>
        </p:txBody>
      </p:sp>
      <p:sp>
        <p:nvSpPr>
          <p:cNvPr id="3" name="Content Placeholder 2"/>
          <p:cNvSpPr>
            <a:spLocks noGrp="1"/>
          </p:cNvSpPr>
          <p:nvPr>
            <p:ph idx="1"/>
          </p:nvPr>
        </p:nvSpPr>
        <p:spPr>
          <a:xfrm>
            <a:off x="453515" y="1578436"/>
            <a:ext cx="8299327" cy="4324257"/>
          </a:xfrm>
        </p:spPr>
        <p:txBody>
          <a:bodyPr>
            <a:normAutofit fontScale="85000" lnSpcReduction="20000"/>
          </a:bodyPr>
          <a:lstStyle/>
          <a:p>
            <a:pPr marL="0" indent="0">
              <a:buNone/>
            </a:pPr>
            <a:r>
              <a:rPr lang="en-US" sz="2800" dirty="0" smtClean="0"/>
              <a:t>There </a:t>
            </a:r>
            <a:r>
              <a:rPr lang="en-US" sz="2800" dirty="0"/>
              <a:t>are about 3,000,000 students attending school, kindergarten through 12th grade, in New York. Express the number of students as a single-digit integer times a power of 10. </a:t>
            </a:r>
            <a:endParaRPr lang="en-US" sz="2800" dirty="0" smtClean="0"/>
          </a:p>
          <a:p>
            <a:pPr marL="0" indent="0">
              <a:buNone/>
            </a:pPr>
            <a:endParaRPr lang="en-US" sz="2800" dirty="0"/>
          </a:p>
          <a:p>
            <a:pPr marL="0" indent="0">
              <a:buNone/>
            </a:pPr>
            <a:r>
              <a:rPr lang="en-US" sz="2800" dirty="0"/>
              <a:t>The average number of students attending a middle school in New York is 8 ×10</a:t>
            </a:r>
            <a:r>
              <a:rPr lang="en-US" sz="2800" baseline="30000" dirty="0"/>
              <a:t>2</a:t>
            </a:r>
            <a:r>
              <a:rPr lang="en-US" sz="2800" dirty="0"/>
              <a:t>. How many times greater is the overall number of K-12 students compared to the number of middle school students?</a:t>
            </a:r>
          </a:p>
          <a:p>
            <a:pPr marL="0" indent="0">
              <a:buNone/>
            </a:pPr>
            <a:endParaRPr lang="en-US" sz="2800"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3553982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 C:</a:t>
            </a:r>
            <a:br>
              <a:rPr lang="en-US" dirty="0"/>
            </a:br>
            <a:endParaRPr lang="en-US" dirty="0"/>
          </a:p>
        </p:txBody>
      </p:sp>
      <p:sp>
        <p:nvSpPr>
          <p:cNvPr id="3" name="Content Placeholder 2"/>
          <p:cNvSpPr>
            <a:spLocks noGrp="1"/>
          </p:cNvSpPr>
          <p:nvPr>
            <p:ph idx="1"/>
          </p:nvPr>
        </p:nvSpPr>
        <p:spPr>
          <a:xfrm>
            <a:off x="567482" y="1144173"/>
            <a:ext cx="8140010" cy="4324257"/>
          </a:xfrm>
        </p:spPr>
        <p:txBody>
          <a:bodyPr/>
          <a:lstStyle/>
          <a:p>
            <a:pPr marL="0" indent="0">
              <a:buNone/>
            </a:pPr>
            <a:r>
              <a:rPr lang="en-US" dirty="0" smtClean="0"/>
              <a:t>A </a:t>
            </a:r>
            <a:r>
              <a:rPr lang="en-US" dirty="0"/>
              <a:t>conservative estimate of the number of stars in the universe is 6 x 10</a:t>
            </a:r>
            <a:r>
              <a:rPr lang="en-US" baseline="30000" dirty="0"/>
              <a:t>22</a:t>
            </a:r>
            <a:r>
              <a:rPr lang="en-US" dirty="0"/>
              <a:t>. The average human can see about 3,000 stars at night with his naked eye. About how many times more stars are there in the universe, compared to the stars a human can actually see?</a:t>
            </a:r>
          </a:p>
          <a:p>
            <a:pPr marL="0" indent="0">
              <a:buNone/>
            </a:pPr>
            <a:endParaRPr lang="en-US" dirty="0"/>
          </a:p>
        </p:txBody>
      </p:sp>
    </p:spTree>
    <p:extLst>
      <p:ext uri="{BB962C8B-B14F-4D97-AF65-F5344CB8AC3E}">
        <p14:creationId xmlns:p14="http://schemas.microsoft.com/office/powerpoint/2010/main" val="12817630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657598" y="1370978"/>
            <a:ext cx="8049894" cy="4324257"/>
          </a:xfrm>
        </p:spPr>
        <p:txBody>
          <a:bodyPr/>
          <a:lstStyle/>
          <a:p>
            <a:pPr marL="0" indent="0">
              <a:buNone/>
            </a:pPr>
            <a:r>
              <a:rPr lang="en-US" b="1" dirty="0"/>
              <a:t>8.EE.A.3 </a:t>
            </a:r>
            <a:r>
              <a:rPr lang="en-US" dirty="0"/>
              <a:t>Use numbers expressed in the form of a single digit times an integer power of 10 to estimate very large or very small quantities, and to express how many times as much one is than the other. </a:t>
            </a:r>
            <a:r>
              <a:rPr lang="en-US" i="1" dirty="0"/>
              <a:t>For example, estimate the population of the United States as 3 times </a:t>
            </a:r>
            <a:r>
              <a:rPr lang="en-US" dirty="0"/>
              <a:t>10</a:t>
            </a:r>
            <a:r>
              <a:rPr lang="en-US" baseline="30000" dirty="0"/>
              <a:t>8</a:t>
            </a:r>
            <a:r>
              <a:rPr lang="en-US" i="1" dirty="0"/>
              <a:t> and the population of the world as 7 times </a:t>
            </a:r>
            <a:r>
              <a:rPr lang="en-US" dirty="0"/>
              <a:t>10</a:t>
            </a:r>
            <a:r>
              <a:rPr lang="en-US" baseline="30000" dirty="0"/>
              <a:t>9</a:t>
            </a:r>
            <a:r>
              <a:rPr lang="en-US" i="1" dirty="0"/>
              <a:t>, and determine that the world population is more than 20 times larger</a:t>
            </a:r>
            <a:r>
              <a:rPr lang="en-US" dirty="0"/>
              <a:t>.</a:t>
            </a:r>
          </a:p>
          <a:p>
            <a:endParaRPr lang="en-US" dirty="0"/>
          </a:p>
        </p:txBody>
      </p:sp>
    </p:spTree>
    <p:extLst>
      <p:ext uri="{BB962C8B-B14F-4D97-AF65-F5344CB8AC3E}">
        <p14:creationId xmlns:p14="http://schemas.microsoft.com/office/powerpoint/2010/main" val="23295837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 D:</a:t>
            </a:r>
            <a:br>
              <a:rPr lang="en-US" dirty="0"/>
            </a:br>
            <a:endParaRPr lang="en-US" dirty="0"/>
          </a:p>
        </p:txBody>
      </p:sp>
      <p:sp>
        <p:nvSpPr>
          <p:cNvPr id="3" name="Content Placeholder 2"/>
          <p:cNvSpPr>
            <a:spLocks noGrp="1"/>
          </p:cNvSpPr>
          <p:nvPr>
            <p:ph idx="1"/>
          </p:nvPr>
        </p:nvSpPr>
        <p:spPr>
          <a:xfrm>
            <a:off x="566894" y="1325616"/>
            <a:ext cx="8276652" cy="4324257"/>
          </a:xfrm>
        </p:spPr>
        <p:txBody>
          <a:bodyPr/>
          <a:lstStyle/>
          <a:p>
            <a:pPr marL="0" indent="0">
              <a:buNone/>
            </a:pPr>
            <a:r>
              <a:rPr lang="en-US" dirty="0" smtClean="0"/>
              <a:t>The </a:t>
            </a:r>
            <a:r>
              <a:rPr lang="en-US" dirty="0"/>
              <a:t>estimated world population in 2011 was 7 x 10</a:t>
            </a:r>
            <a:r>
              <a:rPr lang="en-US" baseline="30000" dirty="0"/>
              <a:t>9</a:t>
            </a:r>
            <a:r>
              <a:rPr lang="en-US" dirty="0"/>
              <a:t>. Of the total population, 682 million of those people were left-handed. Approximately what percentage of the world population is left-handed according to the 2011 estimation?</a:t>
            </a:r>
          </a:p>
          <a:p>
            <a:endParaRPr lang="en-US" dirty="0"/>
          </a:p>
        </p:txBody>
      </p:sp>
    </p:spTree>
    <p:extLst>
      <p:ext uri="{BB962C8B-B14F-4D97-AF65-F5344CB8AC3E}">
        <p14:creationId xmlns:p14="http://schemas.microsoft.com/office/powerpoint/2010/main" val="20886003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 E:</a:t>
            </a:r>
            <a:br>
              <a:rPr lang="en-US" dirty="0"/>
            </a:br>
            <a:endParaRPr lang="en-US" dirty="0"/>
          </a:p>
        </p:txBody>
      </p:sp>
      <p:sp>
        <p:nvSpPr>
          <p:cNvPr id="3" name="Content Placeholder 2"/>
          <p:cNvSpPr>
            <a:spLocks noGrp="1"/>
          </p:cNvSpPr>
          <p:nvPr>
            <p:ph idx="1"/>
          </p:nvPr>
        </p:nvSpPr>
        <p:spPr>
          <a:xfrm>
            <a:off x="1089024" y="1144173"/>
            <a:ext cx="7641143" cy="4324257"/>
          </a:xfrm>
        </p:spPr>
        <p:txBody>
          <a:bodyPr>
            <a:normAutofit/>
          </a:bodyPr>
          <a:lstStyle/>
          <a:p>
            <a:pPr marL="0" indent="0">
              <a:buNone/>
            </a:pPr>
            <a:r>
              <a:rPr lang="en-US" dirty="0" smtClean="0"/>
              <a:t>The </a:t>
            </a:r>
            <a:r>
              <a:rPr lang="en-US" dirty="0"/>
              <a:t>average person takes about 30,000 breaths per day. Express this number as a single-digit integer times a power of 10. </a:t>
            </a:r>
          </a:p>
          <a:p>
            <a:pPr marL="0" indent="0">
              <a:buNone/>
            </a:pPr>
            <a:endParaRPr lang="en-US" dirty="0" smtClean="0"/>
          </a:p>
          <a:p>
            <a:pPr marL="0" indent="0">
              <a:buNone/>
            </a:pPr>
            <a:r>
              <a:rPr lang="en-US" dirty="0" smtClean="0"/>
              <a:t>If </a:t>
            </a:r>
            <a:r>
              <a:rPr lang="en-US" dirty="0"/>
              <a:t>the average American lives about 80 years (or about 30,000 days), how many total breaths will a person take in her lifetime?</a:t>
            </a:r>
          </a:p>
          <a:p>
            <a:endParaRPr lang="en-US" dirty="0"/>
          </a:p>
        </p:txBody>
      </p:sp>
    </p:spTree>
    <p:extLst>
      <p:ext uri="{BB962C8B-B14F-4D97-AF65-F5344CB8AC3E}">
        <p14:creationId xmlns:p14="http://schemas.microsoft.com/office/powerpoint/2010/main" val="15827530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1089024" y="1370978"/>
            <a:ext cx="7272339" cy="4324257"/>
          </a:xfrm>
        </p:spPr>
        <p:txBody>
          <a:bodyPr/>
          <a:lstStyle/>
          <a:p>
            <a:pPr marL="0" indent="0">
              <a:buNone/>
            </a:pPr>
            <a:r>
              <a:rPr lang="en-US" b="1" dirty="0"/>
              <a:t>8.EE.A.3 </a:t>
            </a:r>
            <a:r>
              <a:rPr lang="en-US" dirty="0"/>
              <a:t>Use numbers expressed in the form of a single digit times an integer power of 10 to estimate very large or very small quantities, and to express how many times as much one is than the other. </a:t>
            </a:r>
            <a:r>
              <a:rPr lang="en-US" i="1" dirty="0"/>
              <a:t>For example, estimate the population of the United States as 3 times </a:t>
            </a:r>
            <a:r>
              <a:rPr lang="en-US" dirty="0"/>
              <a:t>10</a:t>
            </a:r>
            <a:r>
              <a:rPr lang="en-US" baseline="30000" dirty="0"/>
              <a:t>8</a:t>
            </a:r>
            <a:r>
              <a:rPr lang="en-US" i="1" dirty="0"/>
              <a:t> and the population of the world as 7 times </a:t>
            </a:r>
            <a:r>
              <a:rPr lang="en-US" dirty="0"/>
              <a:t>10</a:t>
            </a:r>
            <a:r>
              <a:rPr lang="en-US" baseline="30000" dirty="0"/>
              <a:t>9</a:t>
            </a:r>
            <a:r>
              <a:rPr lang="en-US" i="1" dirty="0"/>
              <a:t>, and determine that the world population is more than 20 times larger</a:t>
            </a:r>
            <a:r>
              <a:rPr lang="en-US" dirty="0"/>
              <a:t>.</a:t>
            </a:r>
          </a:p>
          <a:p>
            <a:endParaRPr lang="en-US" dirty="0"/>
          </a:p>
        </p:txBody>
      </p:sp>
    </p:spTree>
    <p:extLst>
      <p:ext uri="{BB962C8B-B14F-4D97-AF65-F5344CB8AC3E}">
        <p14:creationId xmlns:p14="http://schemas.microsoft.com/office/powerpoint/2010/main" val="25008572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Scientific Notation</a:t>
            </a:r>
            <a:endParaRPr lang="en-US" dirty="0"/>
          </a:p>
        </p:txBody>
      </p:sp>
      <p:sp>
        <p:nvSpPr>
          <p:cNvPr id="3" name="Subtitle 2"/>
          <p:cNvSpPr>
            <a:spLocks noGrp="1"/>
          </p:cNvSpPr>
          <p:nvPr>
            <p:ph type="subTitle" idx="1"/>
          </p:nvPr>
        </p:nvSpPr>
        <p:spPr/>
        <p:txBody>
          <a:bodyPr/>
          <a:lstStyle/>
          <a:p>
            <a:r>
              <a:rPr lang="en-US" sz="3600" dirty="0"/>
              <a:t/>
            </a:r>
            <a:br>
              <a:rPr lang="en-US" sz="3600" dirty="0"/>
            </a:br>
            <a:r>
              <a:rPr lang="en-US" sz="3600" dirty="0" smtClean="0"/>
              <a:t>Performing </a:t>
            </a:r>
            <a:r>
              <a:rPr lang="en-US" sz="3600" dirty="0"/>
              <a:t>Operations with Scientific Notation</a:t>
            </a:r>
            <a:br>
              <a:rPr lang="en-US" sz="3600" dirty="0"/>
            </a:br>
            <a:endParaRPr lang="en-US" sz="3600" dirty="0"/>
          </a:p>
        </p:txBody>
      </p:sp>
    </p:spTree>
    <p:extLst>
      <p:ext uri="{BB962C8B-B14F-4D97-AF65-F5344CB8AC3E}">
        <p14:creationId xmlns:p14="http://schemas.microsoft.com/office/powerpoint/2010/main" val="41399207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657598" y="1370978"/>
            <a:ext cx="8049894" cy="4324257"/>
          </a:xfrm>
        </p:spPr>
        <p:txBody>
          <a:bodyPr/>
          <a:lstStyle/>
          <a:p>
            <a:pPr marL="0" indent="0">
              <a:buNone/>
            </a:pPr>
            <a:r>
              <a:rPr lang="en-US" b="1" dirty="0"/>
              <a:t>8.EE.A.3 </a:t>
            </a:r>
            <a:r>
              <a:rPr lang="en-US" dirty="0"/>
              <a:t>Use numbers expressed in the form of a single digit times an integer power of 10 to estimate very large or very small quantities, and to express how many times as much one is than the other. </a:t>
            </a:r>
            <a:r>
              <a:rPr lang="en-US" i="1" dirty="0"/>
              <a:t>For example, estimate the population of the United States as 3 times </a:t>
            </a:r>
            <a:r>
              <a:rPr lang="en-US" dirty="0"/>
              <a:t>10</a:t>
            </a:r>
            <a:r>
              <a:rPr lang="en-US" baseline="30000" dirty="0"/>
              <a:t>8</a:t>
            </a:r>
            <a:r>
              <a:rPr lang="en-US" i="1" dirty="0"/>
              <a:t> and the population of the world as 7 times </a:t>
            </a:r>
            <a:r>
              <a:rPr lang="en-US" dirty="0"/>
              <a:t>10</a:t>
            </a:r>
            <a:r>
              <a:rPr lang="en-US" baseline="30000" dirty="0"/>
              <a:t>9</a:t>
            </a:r>
            <a:r>
              <a:rPr lang="en-US" i="1" dirty="0"/>
              <a:t>, and determine that the world population is more than 20 times larger</a:t>
            </a:r>
            <a:r>
              <a:rPr lang="en-US" dirty="0"/>
              <a:t>.</a:t>
            </a:r>
          </a:p>
          <a:p>
            <a:endParaRPr lang="en-US" dirty="0"/>
          </a:p>
        </p:txBody>
      </p:sp>
    </p:spTree>
    <p:extLst>
      <p:ext uri="{BB962C8B-B14F-4D97-AF65-F5344CB8AC3E}">
        <p14:creationId xmlns:p14="http://schemas.microsoft.com/office/powerpoint/2010/main" val="25126256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702950" y="1623797"/>
            <a:ext cx="8049894" cy="4324257"/>
          </a:xfrm>
        </p:spPr>
        <p:txBody>
          <a:bodyPr/>
          <a:lstStyle/>
          <a:p>
            <a:pPr marL="0" indent="0">
              <a:buNone/>
            </a:pPr>
            <a:r>
              <a:rPr lang="en-US" b="1" dirty="0"/>
              <a:t>8.EE.A.4 </a:t>
            </a:r>
            <a:r>
              <a:rPr lang="en-US" dirty="0"/>
              <a:t>Perform operations with numbers expressed in scientific notation, including problems where both decimal and scientific notation are used. Use scientific notation and choose units of appropriate size for measurements of very large or very small quantities (e.g., use millimeters per year for seafloor spreading). Interpret scientific notation that has been generated by technology.</a:t>
            </a:r>
          </a:p>
          <a:p>
            <a:endParaRPr lang="en-US" dirty="0"/>
          </a:p>
        </p:txBody>
      </p:sp>
    </p:spTree>
    <p:extLst>
      <p:ext uri="{BB962C8B-B14F-4D97-AF65-F5344CB8AC3E}">
        <p14:creationId xmlns:p14="http://schemas.microsoft.com/office/powerpoint/2010/main" val="16942547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u="sng" dirty="0" smtClean="0"/>
              <a:t/>
            </a:r>
            <a:br>
              <a:rPr lang="en-US" sz="3600" i="1" u="sng" dirty="0" smtClean="0"/>
            </a:br>
            <a:r>
              <a:rPr lang="en-US" sz="3600" i="1" u="sng" dirty="0" smtClean="0"/>
              <a:t>Adding </a:t>
            </a:r>
            <a:r>
              <a:rPr lang="en-US" sz="3600" i="1" u="sng" dirty="0"/>
              <a:t>and Subtracting with Scientific Notation</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6188697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Method 1: </a:t>
            </a:r>
          </a:p>
        </p:txBody>
      </p:sp>
      <p:sp>
        <p:nvSpPr>
          <p:cNvPr id="3" name="Content Placeholder 2"/>
          <p:cNvSpPr>
            <a:spLocks noGrp="1"/>
          </p:cNvSpPr>
          <p:nvPr>
            <p:ph idx="1"/>
          </p:nvPr>
        </p:nvSpPr>
        <p:spPr>
          <a:xfrm>
            <a:off x="657598" y="1801906"/>
            <a:ext cx="8231300" cy="4324257"/>
          </a:xfrm>
        </p:spPr>
        <p:txBody>
          <a:bodyPr/>
          <a:lstStyle/>
          <a:p>
            <a:pPr marL="0" indent="0">
              <a:lnSpc>
                <a:spcPct val="150000"/>
              </a:lnSpc>
              <a:buNone/>
            </a:pPr>
            <a:r>
              <a:rPr lang="en-US" dirty="0" smtClean="0"/>
              <a:t>Step </a:t>
            </a:r>
            <a:r>
              <a:rPr lang="en-US" dirty="0"/>
              <a:t>1 First, write each number with the same ______ of ____</a:t>
            </a:r>
          </a:p>
          <a:p>
            <a:pPr marL="0" indent="0">
              <a:lnSpc>
                <a:spcPct val="150000"/>
              </a:lnSpc>
              <a:buNone/>
            </a:pPr>
            <a:r>
              <a:rPr lang="en-US" dirty="0" smtClean="0"/>
              <a:t>Step </a:t>
            </a:r>
            <a:r>
              <a:rPr lang="en-US" dirty="0"/>
              <a:t>2 Add or subtract the __________  for each number</a:t>
            </a:r>
          </a:p>
          <a:p>
            <a:pPr marL="0" indent="0">
              <a:lnSpc>
                <a:spcPct val="150000"/>
              </a:lnSpc>
              <a:buNone/>
            </a:pPr>
            <a:r>
              <a:rPr lang="en-US" dirty="0" smtClean="0"/>
              <a:t>Step </a:t>
            </a:r>
            <a:r>
              <a:rPr lang="en-US" dirty="0"/>
              <a:t>3 Write the final answer in </a:t>
            </a:r>
            <a:r>
              <a:rPr lang="en-US" dirty="0" smtClean="0"/>
              <a:t>___________________</a:t>
            </a:r>
            <a:r>
              <a:rPr lang="en-US" dirty="0"/>
              <a:t>.</a:t>
            </a:r>
          </a:p>
          <a:p>
            <a:endParaRPr lang="en-US" dirty="0"/>
          </a:p>
        </p:txBody>
      </p:sp>
      <p:sp>
        <p:nvSpPr>
          <p:cNvPr id="4" name="TextBox 3"/>
          <p:cNvSpPr txBox="1"/>
          <p:nvPr/>
        </p:nvSpPr>
        <p:spPr>
          <a:xfrm>
            <a:off x="6636525" y="1938947"/>
            <a:ext cx="1993689" cy="461665"/>
          </a:xfrm>
          <a:prstGeom prst="rect">
            <a:avLst/>
          </a:prstGeom>
          <a:noFill/>
        </p:spPr>
        <p:txBody>
          <a:bodyPr wrap="square" rtlCol="0">
            <a:spAutoFit/>
          </a:bodyPr>
          <a:lstStyle/>
          <a:p>
            <a:r>
              <a:rPr lang="en-US" sz="2400" dirty="0" smtClean="0">
                <a:solidFill>
                  <a:srgbClr val="FF0000"/>
                </a:solidFill>
              </a:rPr>
              <a:t>Power         10</a:t>
            </a:r>
            <a:endParaRPr lang="en-US" sz="2400" dirty="0">
              <a:solidFill>
                <a:srgbClr val="FF0000"/>
              </a:solidFill>
            </a:endParaRPr>
          </a:p>
        </p:txBody>
      </p:sp>
      <p:sp>
        <p:nvSpPr>
          <p:cNvPr id="5" name="TextBox 4"/>
          <p:cNvSpPr txBox="1"/>
          <p:nvPr/>
        </p:nvSpPr>
        <p:spPr>
          <a:xfrm>
            <a:off x="4208053" y="2719457"/>
            <a:ext cx="1993689" cy="461665"/>
          </a:xfrm>
          <a:prstGeom prst="rect">
            <a:avLst/>
          </a:prstGeom>
          <a:noFill/>
        </p:spPr>
        <p:txBody>
          <a:bodyPr wrap="square" rtlCol="0">
            <a:spAutoFit/>
          </a:bodyPr>
          <a:lstStyle/>
          <a:p>
            <a:r>
              <a:rPr lang="en-US" sz="2400" dirty="0" smtClean="0">
                <a:solidFill>
                  <a:srgbClr val="FF0000"/>
                </a:solidFill>
              </a:rPr>
              <a:t>multipliers</a:t>
            </a:r>
            <a:endParaRPr lang="en-US" sz="2400" dirty="0">
              <a:solidFill>
                <a:srgbClr val="FF0000"/>
              </a:solidFill>
            </a:endParaRPr>
          </a:p>
        </p:txBody>
      </p:sp>
      <p:sp>
        <p:nvSpPr>
          <p:cNvPr id="6" name="TextBox 5"/>
          <p:cNvSpPr txBox="1"/>
          <p:nvPr/>
        </p:nvSpPr>
        <p:spPr>
          <a:xfrm>
            <a:off x="4824737" y="3513621"/>
            <a:ext cx="2945188" cy="461665"/>
          </a:xfrm>
          <a:prstGeom prst="rect">
            <a:avLst/>
          </a:prstGeom>
          <a:noFill/>
        </p:spPr>
        <p:txBody>
          <a:bodyPr wrap="square" rtlCol="0">
            <a:spAutoFit/>
          </a:bodyPr>
          <a:lstStyle/>
          <a:p>
            <a:r>
              <a:rPr lang="en-US" sz="2400" dirty="0" smtClean="0">
                <a:solidFill>
                  <a:srgbClr val="FF0000"/>
                </a:solidFill>
              </a:rPr>
              <a:t>Scientific notation</a:t>
            </a:r>
            <a:endParaRPr lang="en-US" sz="2400" dirty="0">
              <a:solidFill>
                <a:srgbClr val="FF0000"/>
              </a:solidFill>
            </a:endParaRPr>
          </a:p>
        </p:txBody>
      </p:sp>
    </p:spTree>
    <p:extLst>
      <p:ext uri="{BB962C8B-B14F-4D97-AF65-F5344CB8AC3E}">
        <p14:creationId xmlns:p14="http://schemas.microsoft.com/office/powerpoint/2010/main" val="3406369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Method </a:t>
            </a:r>
            <a:r>
              <a:rPr lang="en-US" dirty="0" smtClean="0"/>
              <a:t>2: </a:t>
            </a:r>
            <a:endParaRPr lang="en-US" dirty="0"/>
          </a:p>
        </p:txBody>
      </p:sp>
      <p:sp>
        <p:nvSpPr>
          <p:cNvPr id="3" name="Content Placeholder 2"/>
          <p:cNvSpPr>
            <a:spLocks noGrp="1"/>
          </p:cNvSpPr>
          <p:nvPr>
            <p:ph idx="1"/>
          </p:nvPr>
        </p:nvSpPr>
        <p:spPr>
          <a:xfrm>
            <a:off x="657598" y="1801906"/>
            <a:ext cx="8231300" cy="4324257"/>
          </a:xfrm>
        </p:spPr>
        <p:txBody>
          <a:bodyPr/>
          <a:lstStyle/>
          <a:p>
            <a:pPr marL="0" indent="0">
              <a:lnSpc>
                <a:spcPct val="150000"/>
              </a:lnSpc>
              <a:buNone/>
            </a:pPr>
            <a:r>
              <a:rPr lang="en-US" dirty="0"/>
              <a:t>Step 1 First, write each number in ________________</a:t>
            </a:r>
          </a:p>
          <a:p>
            <a:pPr marL="0" indent="0">
              <a:lnSpc>
                <a:spcPct val="150000"/>
              </a:lnSpc>
              <a:buNone/>
            </a:pPr>
            <a:r>
              <a:rPr lang="en-US" dirty="0" smtClean="0"/>
              <a:t>Step </a:t>
            </a:r>
            <a:r>
              <a:rPr lang="en-US" dirty="0"/>
              <a:t>2 Find the sum or difference of the numbers in standard notation</a:t>
            </a:r>
          </a:p>
          <a:p>
            <a:pPr marL="0" indent="0">
              <a:lnSpc>
                <a:spcPct val="150000"/>
              </a:lnSpc>
              <a:buNone/>
            </a:pPr>
            <a:r>
              <a:rPr lang="en-US" dirty="0" smtClean="0"/>
              <a:t>Step </a:t>
            </a:r>
            <a:r>
              <a:rPr lang="en-US" dirty="0"/>
              <a:t>3 Write the answer in ______________________.</a:t>
            </a:r>
          </a:p>
          <a:p>
            <a:endParaRPr lang="en-US" dirty="0"/>
          </a:p>
        </p:txBody>
      </p:sp>
      <p:sp>
        <p:nvSpPr>
          <p:cNvPr id="4" name="TextBox 3"/>
          <p:cNvSpPr txBox="1"/>
          <p:nvPr/>
        </p:nvSpPr>
        <p:spPr>
          <a:xfrm>
            <a:off x="5081999" y="1927493"/>
            <a:ext cx="2906412" cy="461665"/>
          </a:xfrm>
          <a:prstGeom prst="rect">
            <a:avLst/>
          </a:prstGeom>
          <a:noFill/>
        </p:spPr>
        <p:txBody>
          <a:bodyPr wrap="square" rtlCol="0">
            <a:spAutoFit/>
          </a:bodyPr>
          <a:lstStyle/>
          <a:p>
            <a:r>
              <a:rPr lang="en-US" sz="2400" dirty="0" smtClean="0">
                <a:solidFill>
                  <a:srgbClr val="FF0000"/>
                </a:solidFill>
              </a:rPr>
              <a:t>Standard notation</a:t>
            </a:r>
            <a:endParaRPr lang="en-US" sz="2400" dirty="0">
              <a:solidFill>
                <a:srgbClr val="FF0000"/>
              </a:solidFill>
            </a:endParaRPr>
          </a:p>
        </p:txBody>
      </p:sp>
      <p:sp>
        <p:nvSpPr>
          <p:cNvPr id="5" name="TextBox 4"/>
          <p:cNvSpPr txBox="1"/>
          <p:nvPr/>
        </p:nvSpPr>
        <p:spPr>
          <a:xfrm>
            <a:off x="4208053" y="4071258"/>
            <a:ext cx="3288764" cy="461665"/>
          </a:xfrm>
          <a:prstGeom prst="rect">
            <a:avLst/>
          </a:prstGeom>
          <a:noFill/>
        </p:spPr>
        <p:txBody>
          <a:bodyPr wrap="square" rtlCol="0">
            <a:spAutoFit/>
          </a:bodyPr>
          <a:lstStyle/>
          <a:p>
            <a:r>
              <a:rPr lang="en-US" sz="2400" dirty="0" smtClean="0">
                <a:solidFill>
                  <a:srgbClr val="FF0000"/>
                </a:solidFill>
              </a:rPr>
              <a:t>Scientific notation</a:t>
            </a:r>
            <a:endParaRPr lang="en-US" sz="2400" dirty="0">
              <a:solidFill>
                <a:srgbClr val="FF0000"/>
              </a:solidFill>
            </a:endParaRPr>
          </a:p>
        </p:txBody>
      </p:sp>
    </p:spTree>
    <p:extLst>
      <p:ext uri="{BB962C8B-B14F-4D97-AF65-F5344CB8AC3E}">
        <p14:creationId xmlns:p14="http://schemas.microsoft.com/office/powerpoint/2010/main" val="564238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a:t>
            </a:r>
            <a:br>
              <a:rPr lang="en-US" dirty="0"/>
            </a:br>
            <a:endParaRPr lang="en-US" dirty="0"/>
          </a:p>
        </p:txBody>
      </p:sp>
      <p:sp>
        <p:nvSpPr>
          <p:cNvPr id="3" name="Content Placeholder 2"/>
          <p:cNvSpPr>
            <a:spLocks noGrp="1"/>
          </p:cNvSpPr>
          <p:nvPr>
            <p:ph idx="1"/>
          </p:nvPr>
        </p:nvSpPr>
        <p:spPr>
          <a:xfrm>
            <a:off x="566894" y="1280256"/>
            <a:ext cx="8231301" cy="4324257"/>
          </a:xfrm>
        </p:spPr>
        <p:txBody>
          <a:bodyPr/>
          <a:lstStyle/>
          <a:p>
            <a:pPr marL="0" indent="0">
              <a:buNone/>
            </a:pPr>
            <a:r>
              <a:rPr lang="en-US" dirty="0" smtClean="0"/>
              <a:t>The </a:t>
            </a:r>
            <a:r>
              <a:rPr lang="en-US" dirty="0"/>
              <a:t>table below shows the population of the three largest countries in North America in 2011.  Find the total population of these countries </a:t>
            </a:r>
          </a:p>
        </p:txBody>
      </p:sp>
      <p:pic>
        <p:nvPicPr>
          <p:cNvPr id="4" name="Picture 3" descr="Screen Shot 2016-09-14 at 9.09.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28" y="2526685"/>
            <a:ext cx="8097655" cy="889154"/>
          </a:xfrm>
          <a:prstGeom prst="rect">
            <a:avLst/>
          </a:prstGeom>
        </p:spPr>
      </p:pic>
      <p:sp>
        <p:nvSpPr>
          <p:cNvPr id="5" name="Rectangle 4"/>
          <p:cNvSpPr/>
          <p:nvPr/>
        </p:nvSpPr>
        <p:spPr>
          <a:xfrm>
            <a:off x="3359229" y="2908420"/>
            <a:ext cx="286764" cy="3550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368764" y="2908420"/>
            <a:ext cx="286764" cy="3550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7175659" y="2971838"/>
            <a:ext cx="286764" cy="3550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2008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scientific notation?</a:t>
            </a:r>
            <a:br>
              <a:rPr lang="en-US" dirty="0"/>
            </a:br>
            <a:endParaRPr lang="en-US" dirty="0"/>
          </a:p>
        </p:txBody>
      </p:sp>
      <p:sp>
        <p:nvSpPr>
          <p:cNvPr id="3" name="Content Placeholder 2"/>
          <p:cNvSpPr>
            <a:spLocks noGrp="1"/>
          </p:cNvSpPr>
          <p:nvPr>
            <p:ph idx="1"/>
          </p:nvPr>
        </p:nvSpPr>
        <p:spPr>
          <a:xfrm>
            <a:off x="589570" y="1801906"/>
            <a:ext cx="8322003" cy="4324257"/>
          </a:xfrm>
        </p:spPr>
        <p:txBody>
          <a:bodyPr/>
          <a:lstStyle/>
          <a:p>
            <a:pPr marL="0" indent="0">
              <a:lnSpc>
                <a:spcPct val="150000"/>
              </a:lnSpc>
              <a:buNone/>
            </a:pPr>
            <a:r>
              <a:rPr lang="en-US" b="1" dirty="0"/>
              <a:t>A.</a:t>
            </a:r>
            <a:r>
              <a:rPr lang="en-US" dirty="0"/>
              <a:t>  It is the method of ________________ very ___________ and very _________ numbers as a ______________ of a number greater than or equal to ______ and less than _______, and a power of ______.</a:t>
            </a:r>
          </a:p>
          <a:p>
            <a:endParaRPr lang="en-US" dirty="0"/>
          </a:p>
        </p:txBody>
      </p:sp>
      <p:sp>
        <p:nvSpPr>
          <p:cNvPr id="4" name="TextBox 3"/>
          <p:cNvSpPr txBox="1"/>
          <p:nvPr/>
        </p:nvSpPr>
        <p:spPr>
          <a:xfrm>
            <a:off x="3560095" y="1890533"/>
            <a:ext cx="2108845" cy="461665"/>
          </a:xfrm>
          <a:prstGeom prst="rect">
            <a:avLst/>
          </a:prstGeom>
          <a:noFill/>
        </p:spPr>
        <p:txBody>
          <a:bodyPr wrap="square" rtlCol="0">
            <a:spAutoFit/>
          </a:bodyPr>
          <a:lstStyle/>
          <a:p>
            <a:r>
              <a:rPr lang="en-US" sz="2400" dirty="0" smtClean="0">
                <a:solidFill>
                  <a:srgbClr val="FF0000"/>
                </a:solidFill>
              </a:rPr>
              <a:t>expressing</a:t>
            </a:r>
            <a:endParaRPr lang="en-US" sz="2400" dirty="0">
              <a:solidFill>
                <a:srgbClr val="FF0000"/>
              </a:solidFill>
            </a:endParaRPr>
          </a:p>
        </p:txBody>
      </p:sp>
      <p:sp>
        <p:nvSpPr>
          <p:cNvPr id="5" name="TextBox 4"/>
          <p:cNvSpPr txBox="1"/>
          <p:nvPr/>
        </p:nvSpPr>
        <p:spPr>
          <a:xfrm>
            <a:off x="6614992" y="1976584"/>
            <a:ext cx="2108845" cy="461665"/>
          </a:xfrm>
          <a:prstGeom prst="rect">
            <a:avLst/>
          </a:prstGeom>
          <a:noFill/>
        </p:spPr>
        <p:txBody>
          <a:bodyPr wrap="square" rtlCol="0">
            <a:spAutoFit/>
          </a:bodyPr>
          <a:lstStyle/>
          <a:p>
            <a:r>
              <a:rPr lang="en-US" sz="2400" dirty="0" smtClean="0">
                <a:solidFill>
                  <a:srgbClr val="FF0000"/>
                </a:solidFill>
              </a:rPr>
              <a:t>large</a:t>
            </a:r>
            <a:endParaRPr lang="en-US" sz="2400" dirty="0">
              <a:solidFill>
                <a:srgbClr val="FF0000"/>
              </a:solidFill>
            </a:endParaRPr>
          </a:p>
        </p:txBody>
      </p:sp>
      <p:sp>
        <p:nvSpPr>
          <p:cNvPr id="6" name="TextBox 5"/>
          <p:cNvSpPr txBox="1"/>
          <p:nvPr/>
        </p:nvSpPr>
        <p:spPr>
          <a:xfrm>
            <a:off x="1869428" y="2438249"/>
            <a:ext cx="2108845" cy="461665"/>
          </a:xfrm>
          <a:prstGeom prst="rect">
            <a:avLst/>
          </a:prstGeom>
          <a:noFill/>
        </p:spPr>
        <p:txBody>
          <a:bodyPr wrap="square" rtlCol="0">
            <a:spAutoFit/>
          </a:bodyPr>
          <a:lstStyle/>
          <a:p>
            <a:r>
              <a:rPr lang="en-US" sz="2400" dirty="0" smtClean="0">
                <a:solidFill>
                  <a:srgbClr val="FF0000"/>
                </a:solidFill>
              </a:rPr>
              <a:t>small</a:t>
            </a:r>
            <a:endParaRPr lang="en-US" sz="2400" dirty="0">
              <a:solidFill>
                <a:srgbClr val="FF0000"/>
              </a:solidFill>
            </a:endParaRPr>
          </a:p>
        </p:txBody>
      </p:sp>
      <p:sp>
        <p:nvSpPr>
          <p:cNvPr id="7" name="TextBox 6"/>
          <p:cNvSpPr txBox="1"/>
          <p:nvPr/>
        </p:nvSpPr>
        <p:spPr>
          <a:xfrm>
            <a:off x="5037704" y="2438249"/>
            <a:ext cx="2108845" cy="461665"/>
          </a:xfrm>
          <a:prstGeom prst="rect">
            <a:avLst/>
          </a:prstGeom>
          <a:noFill/>
        </p:spPr>
        <p:txBody>
          <a:bodyPr wrap="square" rtlCol="0">
            <a:spAutoFit/>
          </a:bodyPr>
          <a:lstStyle/>
          <a:p>
            <a:r>
              <a:rPr lang="en-US" sz="2400" dirty="0" smtClean="0">
                <a:solidFill>
                  <a:srgbClr val="FF0000"/>
                </a:solidFill>
              </a:rPr>
              <a:t>product</a:t>
            </a:r>
            <a:endParaRPr lang="en-US" sz="2400" dirty="0">
              <a:solidFill>
                <a:srgbClr val="FF0000"/>
              </a:solidFill>
            </a:endParaRPr>
          </a:p>
        </p:txBody>
      </p:sp>
      <p:sp>
        <p:nvSpPr>
          <p:cNvPr id="8" name="TextBox 7"/>
          <p:cNvSpPr txBox="1"/>
          <p:nvPr/>
        </p:nvSpPr>
        <p:spPr>
          <a:xfrm>
            <a:off x="4878975" y="2989146"/>
            <a:ext cx="789966" cy="461665"/>
          </a:xfrm>
          <a:prstGeom prst="rect">
            <a:avLst/>
          </a:prstGeom>
          <a:noFill/>
        </p:spPr>
        <p:txBody>
          <a:bodyPr wrap="square" rtlCol="0">
            <a:spAutoFit/>
          </a:bodyPr>
          <a:lstStyle/>
          <a:p>
            <a:r>
              <a:rPr lang="en-US" sz="2400" dirty="0" smtClean="0">
                <a:solidFill>
                  <a:srgbClr val="FF0000"/>
                </a:solidFill>
              </a:rPr>
              <a:t>1</a:t>
            </a:r>
            <a:endParaRPr lang="en-US" sz="2400" dirty="0">
              <a:solidFill>
                <a:srgbClr val="FF0000"/>
              </a:solidFill>
            </a:endParaRPr>
          </a:p>
        </p:txBody>
      </p:sp>
      <p:sp>
        <p:nvSpPr>
          <p:cNvPr id="9" name="TextBox 8"/>
          <p:cNvSpPr txBox="1"/>
          <p:nvPr/>
        </p:nvSpPr>
        <p:spPr>
          <a:xfrm>
            <a:off x="7571397" y="2989146"/>
            <a:ext cx="789966" cy="461665"/>
          </a:xfrm>
          <a:prstGeom prst="rect">
            <a:avLst/>
          </a:prstGeom>
          <a:noFill/>
        </p:spPr>
        <p:txBody>
          <a:bodyPr wrap="square" rtlCol="0">
            <a:spAutoFit/>
          </a:bodyPr>
          <a:lstStyle/>
          <a:p>
            <a:r>
              <a:rPr lang="en-US" sz="2400" dirty="0" smtClean="0">
                <a:solidFill>
                  <a:srgbClr val="FF0000"/>
                </a:solidFill>
              </a:rPr>
              <a:t>10</a:t>
            </a:r>
            <a:endParaRPr lang="en-US" sz="2400" dirty="0">
              <a:solidFill>
                <a:srgbClr val="FF0000"/>
              </a:solidFill>
            </a:endParaRPr>
          </a:p>
        </p:txBody>
      </p:sp>
      <p:sp>
        <p:nvSpPr>
          <p:cNvPr id="10" name="TextBox 9"/>
          <p:cNvSpPr txBox="1"/>
          <p:nvPr/>
        </p:nvSpPr>
        <p:spPr>
          <a:xfrm>
            <a:off x="2770129" y="3590277"/>
            <a:ext cx="789966" cy="461665"/>
          </a:xfrm>
          <a:prstGeom prst="rect">
            <a:avLst/>
          </a:prstGeom>
          <a:noFill/>
        </p:spPr>
        <p:txBody>
          <a:bodyPr wrap="square" rtlCol="0">
            <a:spAutoFit/>
          </a:bodyPr>
          <a:lstStyle/>
          <a:p>
            <a:r>
              <a:rPr lang="en-US" sz="2400" dirty="0" smtClean="0">
                <a:solidFill>
                  <a:srgbClr val="FF0000"/>
                </a:solidFill>
              </a:rPr>
              <a:t>10</a:t>
            </a:r>
            <a:endParaRPr lang="en-US" sz="2400" dirty="0">
              <a:solidFill>
                <a:srgbClr val="FF0000"/>
              </a:solidFill>
            </a:endParaRPr>
          </a:p>
        </p:txBody>
      </p:sp>
    </p:spTree>
    <p:extLst>
      <p:ext uri="{BB962C8B-B14F-4D97-AF65-F5344CB8AC3E}">
        <p14:creationId xmlns:p14="http://schemas.microsoft.com/office/powerpoint/2010/main" val="2540235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Method 1</a:t>
            </a:r>
            <a:br>
              <a:rPr lang="en-US" dirty="0"/>
            </a:br>
            <a:endParaRPr lang="en-US" dirty="0"/>
          </a:p>
        </p:txBody>
      </p:sp>
      <p:sp>
        <p:nvSpPr>
          <p:cNvPr id="3" name="Content Placeholder 2"/>
          <p:cNvSpPr>
            <a:spLocks noGrp="1"/>
          </p:cNvSpPr>
          <p:nvPr>
            <p:ph idx="1"/>
          </p:nvPr>
        </p:nvSpPr>
        <p:spPr/>
        <p:txBody>
          <a:bodyPr/>
          <a:lstStyle/>
          <a:p>
            <a:pPr marL="0" indent="0">
              <a:buNone/>
            </a:pPr>
            <a:r>
              <a:rPr lang="en-US" sz="2600" dirty="0" smtClean="0"/>
              <a:t>S</a:t>
            </a:r>
            <a:r>
              <a:rPr lang="en-US" sz="2600" dirty="0"/>
              <a:t>tep 1: 	</a:t>
            </a:r>
            <a:r>
              <a:rPr lang="en-US" sz="2600" dirty="0" smtClean="0"/>
              <a:t>   United </a:t>
            </a:r>
            <a:r>
              <a:rPr lang="en-US" sz="2600" dirty="0"/>
              <a:t>States  3.1 x 10</a:t>
            </a:r>
            <a:r>
              <a:rPr lang="en-US" sz="2600" baseline="30000" dirty="0"/>
              <a:t>8</a:t>
            </a:r>
            <a:endParaRPr lang="en-US" sz="2600" dirty="0"/>
          </a:p>
          <a:p>
            <a:pPr marL="0" indent="0">
              <a:buNone/>
            </a:pPr>
            <a:r>
              <a:rPr lang="en-US" sz="2600" dirty="0"/>
              <a:t> </a:t>
            </a:r>
            <a:r>
              <a:rPr lang="en-US" sz="2600" dirty="0" smtClean="0"/>
              <a:t>                           Canada   </a:t>
            </a:r>
            <a:r>
              <a:rPr lang="en-US" sz="2600" dirty="0"/>
              <a:t>0.338 x 10</a:t>
            </a:r>
            <a:r>
              <a:rPr lang="en-US" sz="2600" baseline="30000" dirty="0"/>
              <a:t>8</a:t>
            </a:r>
            <a:endParaRPr lang="en-US" sz="2600" dirty="0"/>
          </a:p>
          <a:p>
            <a:pPr marL="0" indent="0">
              <a:buNone/>
            </a:pPr>
            <a:r>
              <a:rPr lang="en-US" sz="2600" dirty="0"/>
              <a:t> </a:t>
            </a:r>
            <a:r>
              <a:rPr lang="en-US" sz="2600" dirty="0" smtClean="0"/>
              <a:t>                            Mexico   </a:t>
            </a:r>
            <a:r>
              <a:rPr lang="en-US" sz="2600" dirty="0"/>
              <a:t>1.1 x 10</a:t>
            </a:r>
            <a:r>
              <a:rPr lang="en-US" sz="2600" baseline="30000" dirty="0"/>
              <a:t>8</a:t>
            </a:r>
            <a:endParaRPr lang="en-US" sz="2600" dirty="0"/>
          </a:p>
          <a:p>
            <a:pPr marL="0" indent="0">
              <a:lnSpc>
                <a:spcPct val="50000"/>
              </a:lnSpc>
              <a:buNone/>
            </a:pPr>
            <a:r>
              <a:rPr lang="en-US" sz="2600" dirty="0"/>
              <a:t>Step 2: Add the multipliers  3.100</a:t>
            </a:r>
          </a:p>
          <a:p>
            <a:pPr marL="0" indent="0">
              <a:lnSpc>
                <a:spcPct val="50000"/>
              </a:lnSpc>
              <a:buNone/>
            </a:pPr>
            <a:r>
              <a:rPr lang="en-US" sz="2600" dirty="0"/>
              <a:t>		 </a:t>
            </a:r>
            <a:r>
              <a:rPr lang="en-US" sz="2600" dirty="0" smtClean="0"/>
              <a:t>                         </a:t>
            </a:r>
            <a:r>
              <a:rPr lang="en-US" sz="2600" dirty="0"/>
              <a:t>0.338</a:t>
            </a:r>
          </a:p>
          <a:p>
            <a:pPr marL="0" indent="0">
              <a:lnSpc>
                <a:spcPct val="50000"/>
              </a:lnSpc>
              <a:buNone/>
            </a:pPr>
            <a:r>
              <a:rPr lang="en-US" sz="2600" dirty="0"/>
              <a:t>			 </a:t>
            </a:r>
            <a:r>
              <a:rPr lang="en-US" sz="2600" dirty="0" smtClean="0"/>
              <a:t>            </a:t>
            </a:r>
            <a:r>
              <a:rPr lang="en-US" sz="2600" u="sng" dirty="0" smtClean="0"/>
              <a:t>1.100  </a:t>
            </a:r>
            <a:endParaRPr lang="en-US" sz="2600" dirty="0"/>
          </a:p>
          <a:p>
            <a:pPr marL="0" indent="0">
              <a:buNone/>
            </a:pPr>
            <a:endParaRPr lang="en-US" dirty="0"/>
          </a:p>
        </p:txBody>
      </p:sp>
      <p:sp>
        <p:nvSpPr>
          <p:cNvPr id="5" name="TextBox 4"/>
          <p:cNvSpPr txBox="1"/>
          <p:nvPr/>
        </p:nvSpPr>
        <p:spPr>
          <a:xfrm>
            <a:off x="6827702" y="2306961"/>
            <a:ext cx="2116588" cy="738664"/>
          </a:xfrm>
          <a:prstGeom prst="rect">
            <a:avLst/>
          </a:prstGeom>
          <a:noFill/>
        </p:spPr>
        <p:txBody>
          <a:bodyPr wrap="square" rtlCol="0">
            <a:spAutoFit/>
          </a:bodyPr>
          <a:lstStyle/>
          <a:p>
            <a:r>
              <a:rPr lang="en-US" sz="1400" dirty="0" smtClean="0">
                <a:solidFill>
                  <a:srgbClr val="FF0000"/>
                </a:solidFill>
              </a:rPr>
              <a:t>Moved the decimal one place to the left.  Added one to the exponent.</a:t>
            </a:r>
            <a:endParaRPr lang="en-US" sz="1400" dirty="0">
              <a:solidFill>
                <a:srgbClr val="FF0000"/>
              </a:solidFill>
            </a:endParaRPr>
          </a:p>
        </p:txBody>
      </p:sp>
      <p:cxnSp>
        <p:nvCxnSpPr>
          <p:cNvPr id="7" name="Straight Arrow Connector 6"/>
          <p:cNvCxnSpPr/>
          <p:nvPr/>
        </p:nvCxnSpPr>
        <p:spPr>
          <a:xfrm flipH="1">
            <a:off x="5994722" y="2689947"/>
            <a:ext cx="696426" cy="136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17941" y="4970258"/>
            <a:ext cx="2553561" cy="461665"/>
          </a:xfrm>
          <a:prstGeom prst="rect">
            <a:avLst/>
          </a:prstGeom>
          <a:noFill/>
        </p:spPr>
        <p:txBody>
          <a:bodyPr wrap="square" rtlCol="0">
            <a:spAutoFit/>
          </a:bodyPr>
          <a:lstStyle/>
          <a:p>
            <a:r>
              <a:rPr lang="en-US" sz="2400" dirty="0" smtClean="0">
                <a:solidFill>
                  <a:srgbClr val="0000FF"/>
                </a:solidFill>
              </a:rPr>
              <a:t>4.538 x 10</a:t>
            </a:r>
            <a:r>
              <a:rPr lang="en-US" sz="2400" baseline="30000" dirty="0" smtClean="0">
                <a:solidFill>
                  <a:srgbClr val="0000FF"/>
                </a:solidFill>
              </a:rPr>
              <a:t>8</a:t>
            </a:r>
            <a:endParaRPr lang="en-US" sz="2400" dirty="0">
              <a:solidFill>
                <a:srgbClr val="0000FF"/>
              </a:solidFill>
            </a:endParaRPr>
          </a:p>
        </p:txBody>
      </p:sp>
    </p:spTree>
    <p:extLst>
      <p:ext uri="{BB962C8B-B14F-4D97-AF65-F5344CB8AC3E}">
        <p14:creationId xmlns:p14="http://schemas.microsoft.com/office/powerpoint/2010/main" val="56563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Method 2: </a:t>
            </a:r>
          </a:p>
        </p:txBody>
      </p:sp>
      <p:sp>
        <p:nvSpPr>
          <p:cNvPr id="3" name="Content Placeholder 2"/>
          <p:cNvSpPr>
            <a:spLocks noGrp="1"/>
          </p:cNvSpPr>
          <p:nvPr>
            <p:ph idx="1"/>
          </p:nvPr>
        </p:nvSpPr>
        <p:spPr/>
        <p:txBody>
          <a:bodyPr/>
          <a:lstStyle/>
          <a:p>
            <a:pPr marL="0" indent="0">
              <a:buNone/>
            </a:pPr>
            <a:r>
              <a:rPr lang="en-US" dirty="0"/>
              <a:t>St</a:t>
            </a:r>
            <a:r>
              <a:rPr lang="en-US" sz="2600" dirty="0"/>
              <a:t>ep 1:	</a:t>
            </a:r>
            <a:r>
              <a:rPr lang="en-US" sz="2600" dirty="0" smtClean="0"/>
              <a:t>    United </a:t>
            </a:r>
            <a:r>
              <a:rPr lang="en-US" sz="2600" dirty="0"/>
              <a:t>States: 310,000,000</a:t>
            </a:r>
          </a:p>
          <a:p>
            <a:pPr marL="0" indent="0">
              <a:buNone/>
            </a:pPr>
            <a:r>
              <a:rPr lang="en-US" sz="2600" dirty="0"/>
              <a:t> </a:t>
            </a:r>
            <a:r>
              <a:rPr lang="en-US" sz="2600" dirty="0" smtClean="0"/>
              <a:t>                Canada</a:t>
            </a:r>
            <a:r>
              <a:rPr lang="en-US" sz="2600" dirty="0"/>
              <a:t>:	 </a:t>
            </a:r>
            <a:r>
              <a:rPr lang="en-US" sz="2600" dirty="0" smtClean="0"/>
              <a:t>       33,800,000</a:t>
            </a:r>
            <a:endParaRPr lang="en-US" sz="2600" dirty="0"/>
          </a:p>
          <a:p>
            <a:pPr marL="0" indent="0">
              <a:buNone/>
            </a:pPr>
            <a:r>
              <a:rPr lang="en-US" sz="2600" dirty="0"/>
              <a:t> </a:t>
            </a:r>
            <a:r>
              <a:rPr lang="en-US" sz="2600" dirty="0" smtClean="0"/>
              <a:t>                 Mexico</a:t>
            </a:r>
            <a:r>
              <a:rPr lang="en-US" sz="2600" dirty="0"/>
              <a:t>:	 </a:t>
            </a:r>
            <a:r>
              <a:rPr lang="en-US" sz="2600" dirty="0" smtClean="0"/>
              <a:t>      </a:t>
            </a:r>
            <a:r>
              <a:rPr lang="en-US" sz="2600" u="sng" dirty="0"/>
              <a:t>110,000,000</a:t>
            </a:r>
          </a:p>
          <a:p>
            <a:endParaRPr lang="en-US" dirty="0"/>
          </a:p>
        </p:txBody>
      </p:sp>
    </p:spTree>
    <p:extLst>
      <p:ext uri="{BB962C8B-B14F-4D97-AF65-F5344CB8AC3E}">
        <p14:creationId xmlns:p14="http://schemas.microsoft.com/office/powerpoint/2010/main" val="23513255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598" y="395718"/>
            <a:ext cx="8117922" cy="4324257"/>
          </a:xfrm>
        </p:spPr>
        <p:txBody>
          <a:bodyPr/>
          <a:lstStyle/>
          <a:p>
            <a:r>
              <a:rPr lang="en-US" dirty="0"/>
              <a:t>Step 2: Find the sum of the numbers in standard notation.</a:t>
            </a:r>
          </a:p>
          <a:p>
            <a:pPr marL="0" indent="0">
              <a:buNone/>
            </a:pPr>
            <a:r>
              <a:rPr lang="en-US" dirty="0" smtClean="0"/>
              <a:t>	</a:t>
            </a:r>
            <a:r>
              <a:rPr lang="en-US" sz="3000" dirty="0" smtClean="0"/>
              <a:t>310,000,000</a:t>
            </a:r>
            <a:endParaRPr lang="en-US" sz="3000" dirty="0"/>
          </a:p>
          <a:p>
            <a:pPr marL="0" indent="0">
              <a:lnSpc>
                <a:spcPct val="50000"/>
              </a:lnSpc>
              <a:buNone/>
            </a:pPr>
            <a:r>
              <a:rPr lang="en-US" sz="3000" dirty="0" smtClean="0"/>
              <a:t> 	33,800,000</a:t>
            </a:r>
          </a:p>
          <a:p>
            <a:pPr marL="0" indent="0">
              <a:lnSpc>
                <a:spcPct val="50000"/>
              </a:lnSpc>
              <a:buNone/>
            </a:pPr>
            <a:r>
              <a:rPr lang="en-US" sz="3000" dirty="0" smtClean="0"/>
              <a:t>        </a:t>
            </a:r>
            <a:r>
              <a:rPr lang="en-US" sz="3000" dirty="0"/>
              <a:t>+</a:t>
            </a:r>
            <a:r>
              <a:rPr lang="en-US" sz="3000" dirty="0" smtClean="0"/>
              <a:t> </a:t>
            </a:r>
            <a:r>
              <a:rPr lang="en-US" sz="3000" u="sng" dirty="0" smtClean="0"/>
              <a:t>110,000,000</a:t>
            </a:r>
            <a:endParaRPr lang="en-US" sz="3000" dirty="0"/>
          </a:p>
          <a:p>
            <a:pPr marL="0" indent="0">
              <a:buNone/>
            </a:pPr>
            <a:endParaRPr lang="en-US" dirty="0" smtClean="0"/>
          </a:p>
          <a:p>
            <a:pPr marL="0" indent="0">
              <a:buNone/>
            </a:pPr>
            <a:r>
              <a:rPr lang="en-US" dirty="0" smtClean="0"/>
              <a:t>Step </a:t>
            </a:r>
            <a:r>
              <a:rPr lang="en-US" dirty="0"/>
              <a:t>3: Write the answer in scientific notation: </a:t>
            </a:r>
            <a:r>
              <a:rPr lang="en-US" dirty="0" smtClean="0"/>
              <a:t>________ </a:t>
            </a:r>
            <a:r>
              <a:rPr lang="en-US" dirty="0"/>
              <a:t>x 10</a:t>
            </a:r>
            <a:r>
              <a:rPr lang="en-US" baseline="30000" dirty="0"/>
              <a:t>8</a:t>
            </a:r>
            <a:endParaRPr lang="en-US" dirty="0"/>
          </a:p>
          <a:p>
            <a:pPr marL="0" indent="0">
              <a:buNone/>
            </a:pPr>
            <a:endParaRPr lang="en-US" dirty="0"/>
          </a:p>
        </p:txBody>
      </p:sp>
      <p:sp>
        <p:nvSpPr>
          <p:cNvPr id="4" name="TextBox 3"/>
          <p:cNvSpPr txBox="1"/>
          <p:nvPr/>
        </p:nvSpPr>
        <p:spPr>
          <a:xfrm>
            <a:off x="1686759" y="2555810"/>
            <a:ext cx="3461327" cy="461665"/>
          </a:xfrm>
          <a:prstGeom prst="rect">
            <a:avLst/>
          </a:prstGeom>
          <a:noFill/>
        </p:spPr>
        <p:txBody>
          <a:bodyPr wrap="square" rtlCol="0">
            <a:spAutoFit/>
          </a:bodyPr>
          <a:lstStyle/>
          <a:p>
            <a:r>
              <a:rPr lang="en-US" sz="2400" dirty="0" smtClean="0">
                <a:solidFill>
                  <a:srgbClr val="0000FF"/>
                </a:solidFill>
              </a:rPr>
              <a:t>453,800,000</a:t>
            </a:r>
            <a:endParaRPr lang="en-US" sz="2400" dirty="0">
              <a:solidFill>
                <a:srgbClr val="0000FF"/>
              </a:solidFill>
            </a:endParaRPr>
          </a:p>
        </p:txBody>
      </p:sp>
      <p:sp>
        <p:nvSpPr>
          <p:cNvPr id="6" name="TextBox 5"/>
          <p:cNvSpPr txBox="1"/>
          <p:nvPr/>
        </p:nvSpPr>
        <p:spPr>
          <a:xfrm>
            <a:off x="6745770" y="3256981"/>
            <a:ext cx="3461327" cy="461665"/>
          </a:xfrm>
          <a:prstGeom prst="rect">
            <a:avLst/>
          </a:prstGeom>
          <a:noFill/>
        </p:spPr>
        <p:txBody>
          <a:bodyPr wrap="square" rtlCol="0">
            <a:spAutoFit/>
          </a:bodyPr>
          <a:lstStyle/>
          <a:p>
            <a:r>
              <a:rPr lang="en-US" sz="2400" dirty="0" smtClean="0">
                <a:solidFill>
                  <a:srgbClr val="0000FF"/>
                </a:solidFill>
              </a:rPr>
              <a:t>4.538 </a:t>
            </a:r>
            <a:endParaRPr lang="en-US" sz="2400" dirty="0">
              <a:solidFill>
                <a:srgbClr val="0000FF"/>
              </a:solidFill>
            </a:endParaRPr>
          </a:p>
        </p:txBody>
      </p:sp>
    </p:spTree>
    <p:extLst>
      <p:ext uri="{BB962C8B-B14F-4D97-AF65-F5344CB8AC3E}">
        <p14:creationId xmlns:p14="http://schemas.microsoft.com/office/powerpoint/2010/main" val="2678550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94" y="546804"/>
            <a:ext cx="8231301" cy="836703"/>
          </a:xfrm>
        </p:spPr>
        <p:txBody>
          <a:bodyPr/>
          <a:lstStyle/>
          <a:p>
            <a:pPr algn="l"/>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Add </a:t>
            </a:r>
            <a:r>
              <a:rPr lang="en-US" sz="3200" dirty="0"/>
              <a:t>or Subtract.  </a:t>
            </a:r>
            <a:r>
              <a:rPr lang="en-US" sz="2200" dirty="0"/>
              <a:t>Write your answer in scientific notation.</a:t>
            </a:r>
            <a:br>
              <a:rPr lang="en-US" sz="2200" dirty="0"/>
            </a:br>
            <a:r>
              <a:rPr lang="en-US" sz="3200" dirty="0" smtClean="0"/>
              <a:t>Method 1:</a:t>
            </a:r>
            <a:br>
              <a:rPr lang="en-US" sz="3200" dirty="0" smtClean="0"/>
            </a:br>
            <a:r>
              <a:rPr lang="en-US" sz="3200" dirty="0" smtClean="0"/>
              <a:t>A</a:t>
            </a:r>
            <a:r>
              <a:rPr lang="en-US" sz="3200" dirty="0"/>
              <a:t>.	4.2 x 10</a:t>
            </a:r>
            <a:r>
              <a:rPr lang="en-US" sz="3200" baseline="30000" dirty="0"/>
              <a:t>6</a:t>
            </a:r>
            <a:r>
              <a:rPr lang="en-US" sz="3200" dirty="0"/>
              <a:t> + 2.25 x 10</a:t>
            </a:r>
            <a:r>
              <a:rPr lang="en-US" sz="3200" baseline="30000" dirty="0"/>
              <a:t>5</a:t>
            </a:r>
            <a:r>
              <a:rPr lang="en-US" sz="3200" dirty="0"/>
              <a:t> + 2.8 x 10</a:t>
            </a:r>
            <a:r>
              <a:rPr lang="en-US" sz="3200" baseline="30000" dirty="0"/>
              <a:t>6</a:t>
            </a:r>
            <a:r>
              <a:rPr lang="en-US" sz="3200" dirty="0"/>
              <a:t/>
            </a:r>
            <a:br>
              <a:rPr lang="en-US" sz="3200" dirty="0"/>
            </a:br>
            <a:endParaRPr lang="en-US" sz="3200" dirty="0"/>
          </a:p>
        </p:txBody>
      </p:sp>
      <p:sp>
        <p:nvSpPr>
          <p:cNvPr id="4" name="TextBox 3"/>
          <p:cNvSpPr txBox="1"/>
          <p:nvPr/>
        </p:nvSpPr>
        <p:spPr>
          <a:xfrm>
            <a:off x="1215331" y="3127822"/>
            <a:ext cx="2908601" cy="1200328"/>
          </a:xfrm>
          <a:prstGeom prst="rect">
            <a:avLst/>
          </a:prstGeom>
          <a:noFill/>
        </p:spPr>
        <p:txBody>
          <a:bodyPr wrap="square" rtlCol="0">
            <a:spAutoFit/>
          </a:bodyPr>
          <a:lstStyle/>
          <a:p>
            <a:r>
              <a:rPr lang="en-US" sz="2400" dirty="0" smtClean="0">
                <a:solidFill>
                  <a:srgbClr val="0000FF"/>
                </a:solidFill>
              </a:rPr>
              <a:t>  4.2</a:t>
            </a:r>
          </a:p>
          <a:p>
            <a:r>
              <a:rPr lang="en-US" sz="2400" dirty="0" smtClean="0">
                <a:solidFill>
                  <a:srgbClr val="0000FF"/>
                </a:solidFill>
              </a:rPr>
              <a:t>  0.225</a:t>
            </a:r>
          </a:p>
          <a:p>
            <a:r>
              <a:rPr lang="en-US" sz="2400" u="sng" dirty="0" smtClean="0">
                <a:solidFill>
                  <a:srgbClr val="0000FF"/>
                </a:solidFill>
              </a:rPr>
              <a:t>+2.8	</a:t>
            </a:r>
            <a:endParaRPr lang="en-US" sz="2400" u="sng" dirty="0">
              <a:solidFill>
                <a:srgbClr val="0000FF"/>
              </a:solidFill>
            </a:endParaRPr>
          </a:p>
        </p:txBody>
      </p:sp>
      <p:sp>
        <p:nvSpPr>
          <p:cNvPr id="5" name="TextBox 4"/>
          <p:cNvSpPr txBox="1"/>
          <p:nvPr/>
        </p:nvSpPr>
        <p:spPr>
          <a:xfrm>
            <a:off x="1756911" y="3114167"/>
            <a:ext cx="2908601" cy="1200328"/>
          </a:xfrm>
          <a:prstGeom prst="rect">
            <a:avLst/>
          </a:prstGeom>
          <a:noFill/>
        </p:spPr>
        <p:txBody>
          <a:bodyPr wrap="square" rtlCol="0">
            <a:spAutoFit/>
          </a:bodyPr>
          <a:lstStyle/>
          <a:p>
            <a:r>
              <a:rPr lang="en-US" sz="2400" dirty="0" smtClean="0">
                <a:solidFill>
                  <a:srgbClr val="FF0000"/>
                </a:solidFill>
              </a:rPr>
              <a:t>00</a:t>
            </a:r>
          </a:p>
          <a:p>
            <a:endParaRPr lang="en-US" sz="2400" dirty="0" smtClean="0">
              <a:solidFill>
                <a:srgbClr val="FF0000"/>
              </a:solidFill>
            </a:endParaRPr>
          </a:p>
          <a:p>
            <a:r>
              <a:rPr lang="en-US" sz="2400" dirty="0" smtClean="0">
                <a:solidFill>
                  <a:srgbClr val="FF0000"/>
                </a:solidFill>
              </a:rPr>
              <a:t>00</a:t>
            </a:r>
            <a:endParaRPr lang="en-US" sz="2400" dirty="0">
              <a:solidFill>
                <a:srgbClr val="FF0000"/>
              </a:solidFill>
            </a:endParaRPr>
          </a:p>
        </p:txBody>
      </p:sp>
      <p:sp>
        <p:nvSpPr>
          <p:cNvPr id="6" name="TextBox 5"/>
          <p:cNvSpPr txBox="1"/>
          <p:nvPr/>
        </p:nvSpPr>
        <p:spPr>
          <a:xfrm>
            <a:off x="1310919" y="4328150"/>
            <a:ext cx="2908601" cy="461665"/>
          </a:xfrm>
          <a:prstGeom prst="rect">
            <a:avLst/>
          </a:prstGeom>
          <a:noFill/>
        </p:spPr>
        <p:txBody>
          <a:bodyPr wrap="square" rtlCol="0">
            <a:spAutoFit/>
          </a:bodyPr>
          <a:lstStyle/>
          <a:p>
            <a:r>
              <a:rPr lang="en-US" sz="2400" dirty="0" smtClean="0"/>
              <a:t>7.225 x 10</a:t>
            </a:r>
            <a:r>
              <a:rPr lang="en-US" sz="2400" baseline="30000" dirty="0" smtClean="0"/>
              <a:t>6</a:t>
            </a:r>
            <a:endParaRPr lang="en-US" sz="2400" dirty="0"/>
          </a:p>
        </p:txBody>
      </p:sp>
    </p:spTree>
    <p:extLst>
      <p:ext uri="{BB962C8B-B14F-4D97-AF65-F5344CB8AC3E}">
        <p14:creationId xmlns:p14="http://schemas.microsoft.com/office/powerpoint/2010/main" val="1098802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94" y="546804"/>
            <a:ext cx="8231301" cy="836703"/>
          </a:xfrm>
        </p:spPr>
        <p:txBody>
          <a:bodyPr/>
          <a:lstStyle/>
          <a:p>
            <a:pPr algn="l"/>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Add </a:t>
            </a:r>
            <a:r>
              <a:rPr lang="en-US" sz="3200" dirty="0"/>
              <a:t>or Subtract.  </a:t>
            </a:r>
            <a:r>
              <a:rPr lang="en-US" sz="2200" dirty="0"/>
              <a:t>Write your answer in scientific notation.</a:t>
            </a:r>
            <a:br>
              <a:rPr lang="en-US" sz="2200" dirty="0"/>
            </a:br>
            <a:r>
              <a:rPr lang="en-US" sz="3200" dirty="0" smtClean="0"/>
              <a:t>Method 2:</a:t>
            </a:r>
            <a:br>
              <a:rPr lang="en-US" sz="3200" dirty="0" smtClean="0"/>
            </a:br>
            <a:r>
              <a:rPr lang="en-US" sz="3200" dirty="0" smtClean="0"/>
              <a:t>B. </a:t>
            </a:r>
            <a:r>
              <a:rPr lang="en-US" sz="3200" dirty="0"/>
              <a:t>1.25 x 10</a:t>
            </a:r>
            <a:r>
              <a:rPr lang="en-US" sz="3200" baseline="30000" dirty="0"/>
              <a:t>3</a:t>
            </a:r>
            <a:r>
              <a:rPr lang="en-US" sz="3200" dirty="0"/>
              <a:t> + 0.50 x 10</a:t>
            </a:r>
            <a:r>
              <a:rPr lang="en-US" sz="3200" baseline="30000" dirty="0"/>
              <a:t>2</a:t>
            </a:r>
            <a:r>
              <a:rPr lang="en-US" sz="3200" dirty="0"/>
              <a:t> + 2.8 x 10</a:t>
            </a:r>
            <a:r>
              <a:rPr lang="en-US" sz="3200" baseline="30000" dirty="0"/>
              <a:t>3</a:t>
            </a:r>
            <a:endParaRPr lang="en-US" sz="3200" dirty="0"/>
          </a:p>
        </p:txBody>
      </p:sp>
      <p:sp>
        <p:nvSpPr>
          <p:cNvPr id="5" name="TextBox 4"/>
          <p:cNvSpPr txBox="1"/>
          <p:nvPr/>
        </p:nvSpPr>
        <p:spPr>
          <a:xfrm>
            <a:off x="1106088" y="3317713"/>
            <a:ext cx="2908601" cy="1200328"/>
          </a:xfrm>
          <a:prstGeom prst="rect">
            <a:avLst/>
          </a:prstGeom>
          <a:noFill/>
        </p:spPr>
        <p:txBody>
          <a:bodyPr wrap="square" rtlCol="0">
            <a:spAutoFit/>
          </a:bodyPr>
          <a:lstStyle/>
          <a:p>
            <a:r>
              <a:rPr lang="en-US" sz="2400" dirty="0" smtClean="0">
                <a:solidFill>
                  <a:srgbClr val="0000FF"/>
                </a:solidFill>
              </a:rPr>
              <a:t>1250</a:t>
            </a:r>
          </a:p>
          <a:p>
            <a:r>
              <a:rPr lang="en-US" sz="2400" dirty="0">
                <a:solidFill>
                  <a:srgbClr val="0000FF"/>
                </a:solidFill>
              </a:rPr>
              <a:t> </a:t>
            </a:r>
            <a:r>
              <a:rPr lang="en-US" sz="2400" dirty="0" smtClean="0">
                <a:solidFill>
                  <a:srgbClr val="0000FF"/>
                </a:solidFill>
              </a:rPr>
              <a:t>   50</a:t>
            </a:r>
          </a:p>
          <a:p>
            <a:r>
              <a:rPr lang="en-US" sz="2400" u="sng" dirty="0" smtClean="0">
                <a:solidFill>
                  <a:srgbClr val="0000FF"/>
                </a:solidFill>
              </a:rPr>
              <a:t>2800</a:t>
            </a:r>
            <a:endParaRPr lang="en-US" sz="2400" u="sng" dirty="0">
              <a:solidFill>
                <a:srgbClr val="0000FF"/>
              </a:solidFill>
            </a:endParaRPr>
          </a:p>
        </p:txBody>
      </p:sp>
      <p:sp>
        <p:nvSpPr>
          <p:cNvPr id="6" name="TextBox 5"/>
          <p:cNvSpPr txBox="1"/>
          <p:nvPr/>
        </p:nvSpPr>
        <p:spPr>
          <a:xfrm>
            <a:off x="1106088" y="4489115"/>
            <a:ext cx="2908601" cy="461665"/>
          </a:xfrm>
          <a:prstGeom prst="rect">
            <a:avLst/>
          </a:prstGeom>
          <a:noFill/>
        </p:spPr>
        <p:txBody>
          <a:bodyPr wrap="square" rtlCol="0">
            <a:spAutoFit/>
          </a:bodyPr>
          <a:lstStyle/>
          <a:p>
            <a:r>
              <a:rPr lang="en-US" sz="2400" dirty="0" smtClean="0">
                <a:solidFill>
                  <a:srgbClr val="FF0000"/>
                </a:solidFill>
              </a:rPr>
              <a:t>4100</a:t>
            </a:r>
          </a:p>
        </p:txBody>
      </p:sp>
      <p:cxnSp>
        <p:nvCxnSpPr>
          <p:cNvPr id="8" name="Straight Arrow Connector 7"/>
          <p:cNvCxnSpPr/>
          <p:nvPr/>
        </p:nvCxnSpPr>
        <p:spPr>
          <a:xfrm flipV="1">
            <a:off x="2061966" y="4724476"/>
            <a:ext cx="1147054" cy="136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79907" y="4528072"/>
            <a:ext cx="2908601" cy="461665"/>
          </a:xfrm>
          <a:prstGeom prst="rect">
            <a:avLst/>
          </a:prstGeom>
          <a:noFill/>
        </p:spPr>
        <p:txBody>
          <a:bodyPr wrap="square" rtlCol="0">
            <a:spAutoFit/>
          </a:bodyPr>
          <a:lstStyle/>
          <a:p>
            <a:r>
              <a:rPr lang="en-US" sz="2400" dirty="0" smtClean="0">
                <a:solidFill>
                  <a:srgbClr val="FF0000"/>
                </a:solidFill>
              </a:rPr>
              <a:t>4.1 x 10</a:t>
            </a:r>
            <a:r>
              <a:rPr lang="en-US" sz="2400" baseline="30000" dirty="0" smtClean="0">
                <a:solidFill>
                  <a:srgbClr val="FF0000"/>
                </a:solidFill>
              </a:rPr>
              <a:t>3</a:t>
            </a:r>
            <a:endParaRPr lang="en-US" sz="2400" dirty="0" smtClean="0">
              <a:solidFill>
                <a:srgbClr val="FF0000"/>
              </a:solidFill>
            </a:endParaRPr>
          </a:p>
        </p:txBody>
      </p:sp>
    </p:spTree>
    <p:extLst>
      <p:ext uri="{BB962C8B-B14F-4D97-AF65-F5344CB8AC3E}">
        <p14:creationId xmlns:p14="http://schemas.microsoft.com/office/powerpoint/2010/main" val="2788545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94" y="546804"/>
            <a:ext cx="8231301" cy="836703"/>
          </a:xfrm>
        </p:spPr>
        <p:txBody>
          <a:bodyPr/>
          <a:lstStyle/>
          <a:p>
            <a:pPr algn="l"/>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Add </a:t>
            </a:r>
            <a:r>
              <a:rPr lang="en-US" sz="3200" dirty="0"/>
              <a:t>or Subtract.  </a:t>
            </a:r>
            <a:r>
              <a:rPr lang="en-US" sz="2200" dirty="0"/>
              <a:t>Write your answer in scientific notation.</a:t>
            </a:r>
            <a:br>
              <a:rPr lang="en-US" sz="2200" dirty="0"/>
            </a:br>
            <a:r>
              <a:rPr lang="en-US" sz="3200" dirty="0" smtClean="0"/>
              <a:t>Method 1:</a:t>
            </a:r>
            <a:br>
              <a:rPr lang="en-US" sz="3200" dirty="0" smtClean="0"/>
            </a:br>
            <a:r>
              <a:rPr lang="en-US" sz="3200" dirty="0" smtClean="0"/>
              <a:t>C. </a:t>
            </a:r>
            <a:r>
              <a:rPr lang="en-US" sz="3200" dirty="0"/>
              <a:t>8.5 x 10</a:t>
            </a:r>
            <a:r>
              <a:rPr lang="en-US" sz="3200" baseline="30000" dirty="0"/>
              <a:t>3</a:t>
            </a:r>
            <a:r>
              <a:rPr lang="en-US" sz="3200" dirty="0"/>
              <a:t> – 5.3 x 10</a:t>
            </a:r>
            <a:r>
              <a:rPr lang="en-US" sz="3200" baseline="30000" dirty="0"/>
              <a:t>3</a:t>
            </a:r>
            <a:r>
              <a:rPr lang="en-US" sz="3200" dirty="0"/>
              <a:t> – 1.0 x 10</a:t>
            </a:r>
            <a:r>
              <a:rPr lang="en-US" sz="3200" baseline="30000" dirty="0"/>
              <a:t>2</a:t>
            </a:r>
            <a:r>
              <a:rPr lang="en-US" sz="3200" dirty="0"/>
              <a:t> </a:t>
            </a:r>
          </a:p>
        </p:txBody>
      </p:sp>
      <p:sp>
        <p:nvSpPr>
          <p:cNvPr id="3" name="TextBox 2"/>
          <p:cNvSpPr txBox="1"/>
          <p:nvPr/>
        </p:nvSpPr>
        <p:spPr>
          <a:xfrm>
            <a:off x="1106088" y="3205587"/>
            <a:ext cx="2908601" cy="1938992"/>
          </a:xfrm>
          <a:prstGeom prst="rect">
            <a:avLst/>
          </a:prstGeom>
          <a:noFill/>
        </p:spPr>
        <p:txBody>
          <a:bodyPr wrap="square" rtlCol="0">
            <a:spAutoFit/>
          </a:bodyPr>
          <a:lstStyle/>
          <a:p>
            <a:r>
              <a:rPr lang="en-US" sz="2400" dirty="0" smtClean="0">
                <a:solidFill>
                  <a:srgbClr val="FF0000"/>
                </a:solidFill>
              </a:rPr>
              <a:t>  8.5</a:t>
            </a:r>
          </a:p>
          <a:p>
            <a:r>
              <a:rPr lang="en-US" sz="2400" u="sng" dirty="0" smtClean="0">
                <a:solidFill>
                  <a:srgbClr val="FF0000"/>
                </a:solidFill>
              </a:rPr>
              <a:t>- 5.3</a:t>
            </a:r>
          </a:p>
          <a:p>
            <a:r>
              <a:rPr lang="en-US" sz="2400" dirty="0" smtClean="0"/>
              <a:t>  3.2</a:t>
            </a:r>
          </a:p>
          <a:p>
            <a:r>
              <a:rPr lang="en-US" sz="2400" u="sng" dirty="0" smtClean="0"/>
              <a:t>- 0.1</a:t>
            </a:r>
          </a:p>
          <a:p>
            <a:r>
              <a:rPr lang="en-US" sz="2400" dirty="0">
                <a:solidFill>
                  <a:srgbClr val="0000FF"/>
                </a:solidFill>
              </a:rPr>
              <a:t> </a:t>
            </a:r>
            <a:r>
              <a:rPr lang="en-US" sz="2400" dirty="0" smtClean="0">
                <a:solidFill>
                  <a:srgbClr val="0000FF"/>
                </a:solidFill>
              </a:rPr>
              <a:t> 3.1 x 10</a:t>
            </a:r>
            <a:r>
              <a:rPr lang="en-US" sz="2400" baseline="30000" dirty="0" smtClean="0">
                <a:solidFill>
                  <a:srgbClr val="0000FF"/>
                </a:solidFill>
              </a:rPr>
              <a:t>3</a:t>
            </a:r>
            <a:endParaRPr lang="en-US" sz="2400" dirty="0" smtClean="0">
              <a:solidFill>
                <a:srgbClr val="0000FF"/>
              </a:solidFill>
            </a:endParaRPr>
          </a:p>
        </p:txBody>
      </p:sp>
    </p:spTree>
    <p:extLst>
      <p:ext uri="{BB962C8B-B14F-4D97-AF65-F5344CB8AC3E}">
        <p14:creationId xmlns:p14="http://schemas.microsoft.com/office/powerpoint/2010/main" val="2788545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94" y="226805"/>
            <a:ext cx="8231301" cy="2948458"/>
          </a:xfrm>
        </p:spPr>
        <p:txBody>
          <a:bodyPr/>
          <a:lstStyle/>
          <a:p>
            <a:pPr algn="l"/>
            <a:r>
              <a:rPr lang="en-US" sz="3200" dirty="0" smtClean="0"/>
              <a:t>Add </a:t>
            </a:r>
            <a:r>
              <a:rPr lang="en-US" sz="3200" dirty="0"/>
              <a:t>or Subtract.  </a:t>
            </a:r>
            <a:r>
              <a:rPr lang="en-US" sz="2200" dirty="0"/>
              <a:t>Write your answer in scientific notation.</a:t>
            </a:r>
            <a:br>
              <a:rPr lang="en-US" sz="2200" dirty="0"/>
            </a:br>
            <a:r>
              <a:rPr lang="en-US" sz="3200" dirty="0" smtClean="0"/>
              <a:t>Method 2:</a:t>
            </a:r>
            <a:br>
              <a:rPr lang="en-US" sz="3200" dirty="0" smtClean="0"/>
            </a:br>
            <a:r>
              <a:rPr lang="en-US" sz="3200" dirty="0" smtClean="0"/>
              <a:t>D. </a:t>
            </a:r>
            <a:r>
              <a:rPr lang="en-US" sz="3200" dirty="0"/>
              <a:t>6.2 x 10</a:t>
            </a:r>
            <a:r>
              <a:rPr lang="en-US" sz="3200" baseline="30000" dirty="0"/>
              <a:t>5</a:t>
            </a:r>
            <a:r>
              <a:rPr lang="en-US" sz="3200" dirty="0"/>
              <a:t> - 2.6 x 10</a:t>
            </a:r>
            <a:r>
              <a:rPr lang="en-US" sz="3200" baseline="30000" dirty="0"/>
              <a:t>4</a:t>
            </a:r>
            <a:r>
              <a:rPr lang="en-US" sz="3200" dirty="0"/>
              <a:t> + 1.9 x 10</a:t>
            </a:r>
            <a:r>
              <a:rPr lang="en-US" sz="3200" baseline="30000" dirty="0"/>
              <a:t>2</a:t>
            </a:r>
            <a:r>
              <a:rPr lang="en-US" sz="3200" dirty="0"/>
              <a:t> </a:t>
            </a:r>
          </a:p>
        </p:txBody>
      </p:sp>
      <p:sp>
        <p:nvSpPr>
          <p:cNvPr id="3" name="TextBox 2"/>
          <p:cNvSpPr txBox="1"/>
          <p:nvPr/>
        </p:nvSpPr>
        <p:spPr>
          <a:xfrm>
            <a:off x="1106088" y="3205587"/>
            <a:ext cx="2908601" cy="830997"/>
          </a:xfrm>
          <a:prstGeom prst="rect">
            <a:avLst/>
          </a:prstGeom>
          <a:noFill/>
        </p:spPr>
        <p:txBody>
          <a:bodyPr wrap="square" rtlCol="0">
            <a:spAutoFit/>
          </a:bodyPr>
          <a:lstStyle/>
          <a:p>
            <a:r>
              <a:rPr lang="en-US" sz="2400" dirty="0" smtClean="0">
                <a:solidFill>
                  <a:srgbClr val="FF0000"/>
                </a:solidFill>
              </a:rPr>
              <a:t>620,000</a:t>
            </a:r>
          </a:p>
          <a:p>
            <a:r>
              <a:rPr lang="en-US" sz="2400" u="sng" dirty="0" smtClean="0">
                <a:solidFill>
                  <a:srgbClr val="FF0000"/>
                </a:solidFill>
              </a:rPr>
              <a:t>-  26000</a:t>
            </a:r>
          </a:p>
        </p:txBody>
      </p:sp>
      <p:sp>
        <p:nvSpPr>
          <p:cNvPr id="4" name="TextBox 3"/>
          <p:cNvSpPr txBox="1"/>
          <p:nvPr/>
        </p:nvSpPr>
        <p:spPr>
          <a:xfrm>
            <a:off x="1215332" y="4036584"/>
            <a:ext cx="2908601" cy="461665"/>
          </a:xfrm>
          <a:prstGeom prst="rect">
            <a:avLst/>
          </a:prstGeom>
          <a:noFill/>
        </p:spPr>
        <p:txBody>
          <a:bodyPr wrap="square" rtlCol="0">
            <a:spAutoFit/>
          </a:bodyPr>
          <a:lstStyle/>
          <a:p>
            <a:r>
              <a:rPr lang="en-US" sz="2400" dirty="0" smtClean="0">
                <a:solidFill>
                  <a:srgbClr val="0000FF"/>
                </a:solidFill>
              </a:rPr>
              <a:t>594,000</a:t>
            </a:r>
          </a:p>
        </p:txBody>
      </p:sp>
      <p:cxnSp>
        <p:nvCxnSpPr>
          <p:cNvPr id="6" name="Straight Arrow Connector 5"/>
          <p:cNvCxnSpPr/>
          <p:nvPr/>
        </p:nvCxnSpPr>
        <p:spPr>
          <a:xfrm>
            <a:off x="2580871" y="4287530"/>
            <a:ext cx="103781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50824" y="3992387"/>
            <a:ext cx="2908601" cy="461665"/>
          </a:xfrm>
          <a:prstGeom prst="rect">
            <a:avLst/>
          </a:prstGeom>
          <a:noFill/>
          <a:ln>
            <a:noFill/>
          </a:ln>
        </p:spPr>
        <p:txBody>
          <a:bodyPr wrap="square" rtlCol="0">
            <a:spAutoFit/>
          </a:bodyPr>
          <a:lstStyle/>
          <a:p>
            <a:r>
              <a:rPr lang="en-US" sz="2400" dirty="0" smtClean="0">
                <a:solidFill>
                  <a:srgbClr val="FF0000"/>
                </a:solidFill>
              </a:rPr>
              <a:t>5.94 x 10</a:t>
            </a:r>
            <a:r>
              <a:rPr lang="en-US" sz="2400" baseline="30000" dirty="0" smtClean="0">
                <a:solidFill>
                  <a:srgbClr val="FF0000"/>
                </a:solidFill>
              </a:rPr>
              <a:t>5</a:t>
            </a:r>
            <a:endParaRPr lang="en-US" sz="2400" dirty="0" smtClean="0">
              <a:solidFill>
                <a:srgbClr val="FF0000"/>
              </a:solidFill>
            </a:endParaRPr>
          </a:p>
        </p:txBody>
      </p:sp>
    </p:spTree>
    <p:extLst>
      <p:ext uri="{BB962C8B-B14F-4D97-AF65-F5344CB8AC3E}">
        <p14:creationId xmlns:p14="http://schemas.microsoft.com/office/powerpoint/2010/main" val="3640782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111" y="740448"/>
            <a:ext cx="6674556" cy="769441"/>
          </a:xfrm>
          <a:prstGeom prst="rect">
            <a:avLst/>
          </a:prstGeom>
          <a:noFill/>
        </p:spPr>
        <p:txBody>
          <a:bodyPr wrap="square" rtlCol="0">
            <a:spAutoFit/>
          </a:bodyPr>
          <a:lstStyle/>
          <a:p>
            <a:r>
              <a:rPr lang="en-US" sz="4400" dirty="0" smtClean="0">
                <a:solidFill>
                  <a:schemeClr val="bg2">
                    <a:lumMod val="50000"/>
                  </a:schemeClr>
                </a:solidFill>
              </a:rPr>
              <a:t>Practice:</a:t>
            </a:r>
            <a:endParaRPr lang="en-US" sz="4400" dirty="0">
              <a:solidFill>
                <a:schemeClr val="bg2">
                  <a:lumMod val="50000"/>
                </a:schemeClr>
              </a:solidFill>
            </a:endParaRPr>
          </a:p>
        </p:txBody>
      </p:sp>
    </p:spTree>
    <p:extLst>
      <p:ext uri="{BB962C8B-B14F-4D97-AF65-F5344CB8AC3E}">
        <p14:creationId xmlns:p14="http://schemas.microsoft.com/office/powerpoint/2010/main" val="2879672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949" y="816496"/>
            <a:ext cx="4950255" cy="707886"/>
          </a:xfrm>
          <a:prstGeom prst="rect">
            <a:avLst/>
          </a:prstGeom>
        </p:spPr>
        <p:txBody>
          <a:bodyPr wrap="square">
            <a:spAutoFit/>
          </a:bodyPr>
          <a:lstStyle/>
          <a:p>
            <a:r>
              <a:rPr lang="fr-FR" sz="4000" dirty="0"/>
              <a:t>4.2 x 10</a:t>
            </a:r>
            <a:r>
              <a:rPr lang="fr-FR" sz="4000" baseline="30000" dirty="0"/>
              <a:t>6</a:t>
            </a:r>
            <a:r>
              <a:rPr lang="fr-FR" sz="4000" dirty="0"/>
              <a:t> + 2.25 x 10</a:t>
            </a:r>
            <a:r>
              <a:rPr lang="fr-FR" sz="4000" baseline="30000" dirty="0"/>
              <a:t>5</a:t>
            </a:r>
            <a:endParaRPr lang="en-US" sz="4000" baseline="30000" dirty="0"/>
          </a:p>
        </p:txBody>
      </p:sp>
    </p:spTree>
    <p:extLst>
      <p:ext uri="{BB962C8B-B14F-4D97-AF65-F5344CB8AC3E}">
        <p14:creationId xmlns:p14="http://schemas.microsoft.com/office/powerpoint/2010/main" val="20412619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4690" y="930929"/>
            <a:ext cx="4354644" cy="707886"/>
          </a:xfrm>
          <a:prstGeom prst="rect">
            <a:avLst/>
          </a:prstGeom>
        </p:spPr>
        <p:txBody>
          <a:bodyPr wrap="none">
            <a:spAutoFit/>
          </a:bodyPr>
          <a:lstStyle/>
          <a:p>
            <a:r>
              <a:rPr lang="fr-FR" sz="4000" dirty="0"/>
              <a:t>5.25 x 10</a:t>
            </a:r>
            <a:r>
              <a:rPr lang="fr-FR" sz="4000" baseline="30000" dirty="0"/>
              <a:t>8</a:t>
            </a:r>
            <a:r>
              <a:rPr lang="fr-FR" sz="4000" dirty="0"/>
              <a:t> + 3.1 x 10</a:t>
            </a:r>
            <a:r>
              <a:rPr lang="fr-FR" sz="4000" baseline="30000" dirty="0"/>
              <a:t>6</a:t>
            </a:r>
            <a:endParaRPr lang="en-US" sz="4000" baseline="30000" dirty="0"/>
          </a:p>
        </p:txBody>
      </p:sp>
    </p:spTree>
    <p:extLst>
      <p:ext uri="{BB962C8B-B14F-4D97-AF65-F5344CB8AC3E}">
        <p14:creationId xmlns:p14="http://schemas.microsoft.com/office/powerpoint/2010/main" val="188852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868" y="463759"/>
            <a:ext cx="8390030" cy="4324257"/>
          </a:xfrm>
        </p:spPr>
        <p:txBody>
          <a:bodyPr/>
          <a:lstStyle/>
          <a:p>
            <a:pPr marL="0" indent="0">
              <a:lnSpc>
                <a:spcPct val="150000"/>
              </a:lnSpc>
              <a:buNone/>
            </a:pPr>
            <a:r>
              <a:rPr lang="en-US" b="1" dirty="0"/>
              <a:t>B.  </a:t>
            </a:r>
            <a:r>
              <a:rPr lang="en-US" dirty="0"/>
              <a:t>When the number is ____________ than or equal to 10 use a __________ exponent.  When the number is __________ 0 and 1 use a ___________ exponent. </a:t>
            </a:r>
          </a:p>
        </p:txBody>
      </p:sp>
      <p:sp>
        <p:nvSpPr>
          <p:cNvPr id="4" name="TextBox 3"/>
          <p:cNvSpPr txBox="1"/>
          <p:nvPr/>
        </p:nvSpPr>
        <p:spPr>
          <a:xfrm>
            <a:off x="3671165" y="630380"/>
            <a:ext cx="1702989" cy="461665"/>
          </a:xfrm>
          <a:prstGeom prst="rect">
            <a:avLst/>
          </a:prstGeom>
          <a:noFill/>
        </p:spPr>
        <p:txBody>
          <a:bodyPr wrap="square" rtlCol="0">
            <a:spAutoFit/>
          </a:bodyPr>
          <a:lstStyle/>
          <a:p>
            <a:r>
              <a:rPr lang="en-US" sz="2400" dirty="0" smtClean="0">
                <a:solidFill>
                  <a:srgbClr val="FF0000"/>
                </a:solidFill>
              </a:rPr>
              <a:t>greater</a:t>
            </a:r>
            <a:endParaRPr lang="en-US" sz="2400" dirty="0">
              <a:solidFill>
                <a:srgbClr val="FF0000"/>
              </a:solidFill>
            </a:endParaRPr>
          </a:p>
        </p:txBody>
      </p:sp>
      <p:sp>
        <p:nvSpPr>
          <p:cNvPr id="5" name="TextBox 4"/>
          <p:cNvSpPr txBox="1"/>
          <p:nvPr/>
        </p:nvSpPr>
        <p:spPr>
          <a:xfrm>
            <a:off x="498868" y="1179787"/>
            <a:ext cx="1702989" cy="461665"/>
          </a:xfrm>
          <a:prstGeom prst="rect">
            <a:avLst/>
          </a:prstGeom>
          <a:noFill/>
        </p:spPr>
        <p:txBody>
          <a:bodyPr wrap="square" rtlCol="0">
            <a:spAutoFit/>
          </a:bodyPr>
          <a:lstStyle/>
          <a:p>
            <a:r>
              <a:rPr lang="en-US" sz="2400" dirty="0" smtClean="0">
                <a:solidFill>
                  <a:srgbClr val="FF0000"/>
                </a:solidFill>
              </a:rPr>
              <a:t>positive</a:t>
            </a:r>
            <a:endParaRPr lang="en-US" sz="2400" dirty="0">
              <a:solidFill>
                <a:srgbClr val="FF0000"/>
              </a:solidFill>
            </a:endParaRPr>
          </a:p>
        </p:txBody>
      </p:sp>
      <p:sp>
        <p:nvSpPr>
          <p:cNvPr id="6" name="TextBox 5"/>
          <p:cNvSpPr txBox="1"/>
          <p:nvPr/>
        </p:nvSpPr>
        <p:spPr>
          <a:xfrm>
            <a:off x="6295223" y="1137810"/>
            <a:ext cx="1702989" cy="461665"/>
          </a:xfrm>
          <a:prstGeom prst="rect">
            <a:avLst/>
          </a:prstGeom>
          <a:noFill/>
        </p:spPr>
        <p:txBody>
          <a:bodyPr wrap="square" rtlCol="0">
            <a:spAutoFit/>
          </a:bodyPr>
          <a:lstStyle/>
          <a:p>
            <a:r>
              <a:rPr lang="en-US" sz="2400" dirty="0" smtClean="0">
                <a:solidFill>
                  <a:srgbClr val="FF0000"/>
                </a:solidFill>
              </a:rPr>
              <a:t>between</a:t>
            </a:r>
            <a:endParaRPr lang="en-US" sz="2400" dirty="0">
              <a:solidFill>
                <a:srgbClr val="FF0000"/>
              </a:solidFill>
            </a:endParaRPr>
          </a:p>
        </p:txBody>
      </p:sp>
      <p:sp>
        <p:nvSpPr>
          <p:cNvPr id="7" name="TextBox 6"/>
          <p:cNvSpPr txBox="1"/>
          <p:nvPr/>
        </p:nvSpPr>
        <p:spPr>
          <a:xfrm>
            <a:off x="1350362" y="1641452"/>
            <a:ext cx="1702989" cy="461665"/>
          </a:xfrm>
          <a:prstGeom prst="rect">
            <a:avLst/>
          </a:prstGeom>
          <a:noFill/>
        </p:spPr>
        <p:txBody>
          <a:bodyPr wrap="square" rtlCol="0">
            <a:spAutoFit/>
          </a:bodyPr>
          <a:lstStyle/>
          <a:p>
            <a:r>
              <a:rPr lang="en-US" sz="2400" dirty="0" smtClean="0">
                <a:solidFill>
                  <a:srgbClr val="FF0000"/>
                </a:solidFill>
              </a:rPr>
              <a:t>negative</a:t>
            </a:r>
            <a:endParaRPr lang="en-US" sz="2400" dirty="0">
              <a:solidFill>
                <a:srgbClr val="FF0000"/>
              </a:solidFill>
            </a:endParaRPr>
          </a:p>
        </p:txBody>
      </p:sp>
    </p:spTree>
    <p:extLst>
      <p:ext uri="{BB962C8B-B14F-4D97-AF65-F5344CB8AC3E}">
        <p14:creationId xmlns:p14="http://schemas.microsoft.com/office/powerpoint/2010/main" val="913604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703" y="976289"/>
            <a:ext cx="4038385" cy="707886"/>
          </a:xfrm>
          <a:prstGeom prst="rect">
            <a:avLst/>
          </a:prstGeom>
        </p:spPr>
        <p:txBody>
          <a:bodyPr wrap="none">
            <a:spAutoFit/>
          </a:bodyPr>
          <a:lstStyle/>
          <a:p>
            <a:r>
              <a:rPr lang="fr-FR" sz="4000" dirty="0"/>
              <a:t>8.5 x 10</a:t>
            </a:r>
            <a:r>
              <a:rPr lang="fr-FR" sz="4000" baseline="30000" dirty="0"/>
              <a:t>3</a:t>
            </a:r>
            <a:r>
              <a:rPr lang="fr-FR" sz="4000" dirty="0"/>
              <a:t> - 5.3 x 10</a:t>
            </a:r>
            <a:r>
              <a:rPr lang="fr-FR" sz="4000" baseline="30000" dirty="0"/>
              <a:t>2</a:t>
            </a:r>
            <a:endParaRPr lang="en-US" sz="4000" baseline="30000" dirty="0"/>
          </a:p>
        </p:txBody>
      </p:sp>
    </p:spTree>
    <p:extLst>
      <p:ext uri="{BB962C8B-B14F-4D97-AF65-F5344CB8AC3E}">
        <p14:creationId xmlns:p14="http://schemas.microsoft.com/office/powerpoint/2010/main" val="1943850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2042" y="998970"/>
            <a:ext cx="4581152" cy="707886"/>
          </a:xfrm>
          <a:prstGeom prst="rect">
            <a:avLst/>
          </a:prstGeom>
        </p:spPr>
        <p:txBody>
          <a:bodyPr wrap="none">
            <a:spAutoFit/>
          </a:bodyPr>
          <a:lstStyle/>
          <a:p>
            <a:r>
              <a:rPr lang="fr-FR" sz="4000" dirty="0"/>
              <a:t>1.3 x 10</a:t>
            </a:r>
            <a:r>
              <a:rPr lang="fr-FR" sz="4000" baseline="30000" dirty="0"/>
              <a:t>9</a:t>
            </a:r>
            <a:r>
              <a:rPr lang="fr-FR" sz="4000" dirty="0"/>
              <a:t>  - 6.48 x 10</a:t>
            </a:r>
            <a:r>
              <a:rPr lang="fr-FR" sz="4000" baseline="30000" dirty="0"/>
              <a:t>7</a:t>
            </a:r>
            <a:endParaRPr lang="en-US" sz="4000" baseline="30000" dirty="0"/>
          </a:p>
        </p:txBody>
      </p:sp>
    </p:spTree>
    <p:extLst>
      <p:ext uri="{BB962C8B-B14F-4D97-AF65-F5344CB8AC3E}">
        <p14:creationId xmlns:p14="http://schemas.microsoft.com/office/powerpoint/2010/main" val="1819960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097" y="885568"/>
            <a:ext cx="4389710" cy="707886"/>
          </a:xfrm>
          <a:prstGeom prst="rect">
            <a:avLst/>
          </a:prstGeom>
        </p:spPr>
        <p:txBody>
          <a:bodyPr wrap="none">
            <a:spAutoFit/>
          </a:bodyPr>
          <a:lstStyle/>
          <a:p>
            <a:r>
              <a:rPr lang="fr-FR" sz="4000" dirty="0"/>
              <a:t>4.5 x 10</a:t>
            </a:r>
            <a:r>
              <a:rPr lang="fr-FR" sz="4000" baseline="30000" dirty="0"/>
              <a:t>8</a:t>
            </a:r>
            <a:r>
              <a:rPr lang="fr-FR" sz="4000" dirty="0"/>
              <a:t> - 6.45 x 10</a:t>
            </a:r>
            <a:r>
              <a:rPr lang="fr-FR" sz="4000" baseline="30000" dirty="0"/>
              <a:t>6</a:t>
            </a:r>
            <a:r>
              <a:rPr lang="fr-FR" sz="4000" dirty="0"/>
              <a:t> </a:t>
            </a:r>
            <a:endParaRPr lang="en-US" sz="4000" dirty="0"/>
          </a:p>
        </p:txBody>
      </p:sp>
    </p:spTree>
    <p:extLst>
      <p:ext uri="{BB962C8B-B14F-4D97-AF65-F5344CB8AC3E}">
        <p14:creationId xmlns:p14="http://schemas.microsoft.com/office/powerpoint/2010/main" val="3527468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097" y="885568"/>
            <a:ext cx="6021433" cy="707886"/>
          </a:xfrm>
          <a:prstGeom prst="rect">
            <a:avLst/>
          </a:prstGeom>
        </p:spPr>
        <p:txBody>
          <a:bodyPr wrap="none">
            <a:spAutoFit/>
          </a:bodyPr>
          <a:lstStyle/>
          <a:p>
            <a:r>
              <a:rPr lang="fr-FR" sz="4000" dirty="0"/>
              <a:t>6.2 x 10</a:t>
            </a:r>
            <a:r>
              <a:rPr lang="fr-FR" sz="4000" baseline="30000" dirty="0"/>
              <a:t>5</a:t>
            </a:r>
            <a:r>
              <a:rPr lang="fr-FR" sz="4000" dirty="0"/>
              <a:t> - 2.6 x 10</a:t>
            </a:r>
            <a:r>
              <a:rPr lang="fr-FR" sz="4000" baseline="30000" dirty="0"/>
              <a:t>4 </a:t>
            </a:r>
            <a:r>
              <a:rPr lang="fr-FR" sz="4000" dirty="0"/>
              <a:t>- 1.9 x 10</a:t>
            </a:r>
            <a:r>
              <a:rPr lang="fr-FR" sz="4000" baseline="30000" dirty="0"/>
              <a:t>2</a:t>
            </a:r>
            <a:endParaRPr lang="fr-FR" sz="4000" dirty="0">
              <a:effectLst/>
            </a:endParaRPr>
          </a:p>
        </p:txBody>
      </p:sp>
    </p:spTree>
    <p:extLst>
      <p:ext uri="{BB962C8B-B14F-4D97-AF65-F5344CB8AC3E}">
        <p14:creationId xmlns:p14="http://schemas.microsoft.com/office/powerpoint/2010/main" val="2509202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68636"/>
            <a:ext cx="7086600" cy="1847850"/>
          </a:xfrm>
        </p:spPr>
        <p:txBody>
          <a:bodyPr/>
          <a:lstStyle/>
          <a:p>
            <a:r>
              <a:rPr lang="en-US" dirty="0" smtClean="0"/>
              <a:t>Scientific Notation</a:t>
            </a:r>
            <a:endParaRPr lang="en-US" dirty="0"/>
          </a:p>
        </p:txBody>
      </p:sp>
      <p:sp>
        <p:nvSpPr>
          <p:cNvPr id="3" name="Subtitle 2"/>
          <p:cNvSpPr>
            <a:spLocks noGrp="1"/>
          </p:cNvSpPr>
          <p:nvPr>
            <p:ph type="subTitle" idx="1"/>
          </p:nvPr>
        </p:nvSpPr>
        <p:spPr>
          <a:xfrm>
            <a:off x="1470378" y="1789787"/>
            <a:ext cx="7086600" cy="1752600"/>
          </a:xfrm>
        </p:spPr>
        <p:txBody>
          <a:bodyPr/>
          <a:lstStyle/>
          <a:p>
            <a:r>
              <a:rPr lang="en-US" sz="3600" dirty="0"/>
              <a:t/>
            </a:r>
            <a:br>
              <a:rPr lang="en-US" sz="3600" dirty="0"/>
            </a:br>
            <a:r>
              <a:rPr lang="en-US" sz="3600" dirty="0" smtClean="0"/>
              <a:t>Multiplying and Dividing with </a:t>
            </a:r>
            <a:r>
              <a:rPr lang="en-US" sz="3600" dirty="0"/>
              <a:t>Scientific Notation</a:t>
            </a:r>
            <a:br>
              <a:rPr lang="en-US" sz="3600" dirty="0"/>
            </a:br>
            <a:endParaRPr lang="en-US" sz="3600" dirty="0"/>
          </a:p>
        </p:txBody>
      </p:sp>
    </p:spTree>
    <p:extLst>
      <p:ext uri="{BB962C8B-B14F-4D97-AF65-F5344CB8AC3E}">
        <p14:creationId xmlns:p14="http://schemas.microsoft.com/office/powerpoint/2010/main" val="8260012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657598" y="1370978"/>
            <a:ext cx="8049894" cy="4324257"/>
          </a:xfrm>
        </p:spPr>
        <p:txBody>
          <a:bodyPr/>
          <a:lstStyle/>
          <a:p>
            <a:pPr marL="0" indent="0">
              <a:buNone/>
            </a:pPr>
            <a:r>
              <a:rPr lang="en-US" b="1" dirty="0"/>
              <a:t>8.EE.A.3 </a:t>
            </a:r>
            <a:r>
              <a:rPr lang="en-US" dirty="0"/>
              <a:t>Use numbers expressed in the form of a single digit times an integer power of 10 to estimate very large or very small quantities, and to express how many times as much one is than the other. </a:t>
            </a:r>
            <a:r>
              <a:rPr lang="en-US" i="1" dirty="0"/>
              <a:t>For example, estimate the population of the United States as 3 times </a:t>
            </a:r>
            <a:r>
              <a:rPr lang="en-US" dirty="0"/>
              <a:t>10</a:t>
            </a:r>
            <a:r>
              <a:rPr lang="en-US" baseline="30000" dirty="0"/>
              <a:t>8</a:t>
            </a:r>
            <a:r>
              <a:rPr lang="en-US" i="1" dirty="0"/>
              <a:t> and the population of the world as 7 times </a:t>
            </a:r>
            <a:r>
              <a:rPr lang="en-US" dirty="0"/>
              <a:t>10</a:t>
            </a:r>
            <a:r>
              <a:rPr lang="en-US" baseline="30000" dirty="0"/>
              <a:t>9</a:t>
            </a:r>
            <a:r>
              <a:rPr lang="en-US" i="1" dirty="0"/>
              <a:t>, and determine that the world population is more than 20 times larger</a:t>
            </a:r>
            <a:r>
              <a:rPr lang="en-US" dirty="0"/>
              <a:t>.</a:t>
            </a:r>
          </a:p>
          <a:p>
            <a:endParaRPr lang="en-US" dirty="0"/>
          </a:p>
        </p:txBody>
      </p:sp>
    </p:spTree>
    <p:extLst>
      <p:ext uri="{BB962C8B-B14F-4D97-AF65-F5344CB8AC3E}">
        <p14:creationId xmlns:p14="http://schemas.microsoft.com/office/powerpoint/2010/main" val="5338951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702950" y="1623797"/>
            <a:ext cx="8049894" cy="4324257"/>
          </a:xfrm>
        </p:spPr>
        <p:txBody>
          <a:bodyPr/>
          <a:lstStyle/>
          <a:p>
            <a:pPr marL="0" indent="0">
              <a:buNone/>
            </a:pPr>
            <a:r>
              <a:rPr lang="en-US" b="1" dirty="0"/>
              <a:t>8.EE.A.4 </a:t>
            </a:r>
            <a:r>
              <a:rPr lang="en-US" dirty="0"/>
              <a:t>Perform operations with numbers expressed in scientific notation, including problems where both decimal and scientific notation are used. Use scientific notation and choose units of appropriate size for measurements of very large or very small quantities (e.g., use millimeters per year for seafloor spreading). Interpret scientific notation that has been generated by technology.</a:t>
            </a:r>
          </a:p>
          <a:p>
            <a:endParaRPr lang="en-US" dirty="0"/>
          </a:p>
        </p:txBody>
      </p:sp>
    </p:spTree>
    <p:extLst>
      <p:ext uri="{BB962C8B-B14F-4D97-AF65-F5344CB8AC3E}">
        <p14:creationId xmlns:p14="http://schemas.microsoft.com/office/powerpoint/2010/main" val="18929673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6020" y="736349"/>
            <a:ext cx="8144849" cy="3431709"/>
          </a:xfrm>
          <a:prstGeom prst="rect">
            <a:avLst/>
          </a:prstGeom>
        </p:spPr>
        <p:txBody>
          <a:bodyPr wrap="square">
            <a:spAutoFit/>
          </a:bodyPr>
          <a:lstStyle/>
          <a:p>
            <a:pPr>
              <a:lnSpc>
                <a:spcPct val="130000"/>
              </a:lnSpc>
            </a:pPr>
            <a:r>
              <a:rPr lang="en-US" sz="2800" dirty="0"/>
              <a:t>When </a:t>
            </a:r>
            <a:r>
              <a:rPr lang="en-US" sz="2800" b="1" dirty="0"/>
              <a:t>multiplying</a:t>
            </a:r>
            <a:r>
              <a:rPr lang="en-US" sz="2800" dirty="0"/>
              <a:t> in Scientific Notation you must use the ___________ property to move the numbers around and use the ___________ property to regroup the numbers. You want to get your __________________ together and your ________ together.</a:t>
            </a:r>
          </a:p>
        </p:txBody>
      </p:sp>
      <p:sp>
        <p:nvSpPr>
          <p:cNvPr id="7" name="TextBox 6"/>
          <p:cNvSpPr txBox="1"/>
          <p:nvPr/>
        </p:nvSpPr>
        <p:spPr>
          <a:xfrm>
            <a:off x="1360545" y="1451549"/>
            <a:ext cx="4421773" cy="461665"/>
          </a:xfrm>
          <a:prstGeom prst="rect">
            <a:avLst/>
          </a:prstGeom>
          <a:noFill/>
        </p:spPr>
        <p:txBody>
          <a:bodyPr wrap="square" rtlCol="0">
            <a:spAutoFit/>
          </a:bodyPr>
          <a:lstStyle/>
          <a:p>
            <a:r>
              <a:rPr lang="en-US" sz="2400" dirty="0">
                <a:solidFill>
                  <a:srgbClr val="FF0000"/>
                </a:solidFill>
              </a:rPr>
              <a:t>C</a:t>
            </a:r>
            <a:r>
              <a:rPr lang="en-US" sz="2400" dirty="0" smtClean="0">
                <a:solidFill>
                  <a:srgbClr val="FF0000"/>
                </a:solidFill>
              </a:rPr>
              <a:t>ommutative</a:t>
            </a:r>
            <a:endParaRPr lang="en-US" sz="2400" dirty="0">
              <a:solidFill>
                <a:srgbClr val="FF0000"/>
              </a:solidFill>
            </a:endParaRPr>
          </a:p>
        </p:txBody>
      </p:sp>
      <p:sp>
        <p:nvSpPr>
          <p:cNvPr id="8" name="TextBox 7"/>
          <p:cNvSpPr txBox="1"/>
          <p:nvPr/>
        </p:nvSpPr>
        <p:spPr>
          <a:xfrm>
            <a:off x="3723831" y="2004059"/>
            <a:ext cx="4421773" cy="461665"/>
          </a:xfrm>
          <a:prstGeom prst="rect">
            <a:avLst/>
          </a:prstGeom>
          <a:noFill/>
        </p:spPr>
        <p:txBody>
          <a:bodyPr wrap="square" rtlCol="0">
            <a:spAutoFit/>
          </a:bodyPr>
          <a:lstStyle/>
          <a:p>
            <a:r>
              <a:rPr lang="en-US" sz="2400" dirty="0" smtClean="0">
                <a:solidFill>
                  <a:srgbClr val="FF0000"/>
                </a:solidFill>
              </a:rPr>
              <a:t>Associative </a:t>
            </a:r>
            <a:endParaRPr lang="en-US" sz="2400" dirty="0">
              <a:solidFill>
                <a:srgbClr val="FF0000"/>
              </a:solidFill>
            </a:endParaRPr>
          </a:p>
        </p:txBody>
      </p:sp>
      <p:sp>
        <p:nvSpPr>
          <p:cNvPr id="5" name="TextBox 4"/>
          <p:cNvSpPr txBox="1"/>
          <p:nvPr/>
        </p:nvSpPr>
        <p:spPr>
          <a:xfrm>
            <a:off x="785899" y="3073681"/>
            <a:ext cx="2106880" cy="461665"/>
          </a:xfrm>
          <a:prstGeom prst="rect">
            <a:avLst/>
          </a:prstGeom>
          <a:noFill/>
        </p:spPr>
        <p:txBody>
          <a:bodyPr wrap="square" rtlCol="0">
            <a:spAutoFit/>
          </a:bodyPr>
          <a:lstStyle/>
          <a:p>
            <a:r>
              <a:rPr lang="en-US" sz="2400" dirty="0" smtClean="0">
                <a:solidFill>
                  <a:srgbClr val="FF0000"/>
                </a:solidFill>
              </a:rPr>
              <a:t>multipliers</a:t>
            </a:r>
            <a:endParaRPr lang="en-US" sz="2400" dirty="0">
              <a:solidFill>
                <a:srgbClr val="FF0000"/>
              </a:solidFill>
            </a:endParaRPr>
          </a:p>
        </p:txBody>
      </p:sp>
      <p:sp>
        <p:nvSpPr>
          <p:cNvPr id="9" name="TextBox 8"/>
          <p:cNvSpPr txBox="1"/>
          <p:nvPr/>
        </p:nvSpPr>
        <p:spPr>
          <a:xfrm>
            <a:off x="6943997" y="3073681"/>
            <a:ext cx="2403213" cy="461665"/>
          </a:xfrm>
          <a:prstGeom prst="rect">
            <a:avLst/>
          </a:prstGeom>
          <a:noFill/>
        </p:spPr>
        <p:txBody>
          <a:bodyPr wrap="square" rtlCol="0">
            <a:spAutoFit/>
          </a:bodyPr>
          <a:lstStyle/>
          <a:p>
            <a:r>
              <a:rPr lang="en-US" sz="2400" dirty="0">
                <a:solidFill>
                  <a:srgbClr val="FF0000"/>
                </a:solidFill>
              </a:rPr>
              <a:t>p</a:t>
            </a:r>
            <a:r>
              <a:rPr lang="en-US" sz="2400" dirty="0" smtClean="0">
                <a:solidFill>
                  <a:srgbClr val="FF0000"/>
                </a:solidFill>
              </a:rPr>
              <a:t>owers</a:t>
            </a:r>
            <a:endParaRPr lang="en-US" sz="2400" dirty="0">
              <a:solidFill>
                <a:srgbClr val="FF0000"/>
              </a:solidFill>
            </a:endParaRPr>
          </a:p>
        </p:txBody>
      </p:sp>
    </p:spTree>
    <p:extLst>
      <p:ext uri="{BB962C8B-B14F-4D97-AF65-F5344CB8AC3E}">
        <p14:creationId xmlns:p14="http://schemas.microsoft.com/office/powerpoint/2010/main" val="2324036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18" y="616040"/>
            <a:ext cx="8344679" cy="1442155"/>
          </a:xfrm>
          <a:prstGeom prst="rect">
            <a:avLst/>
          </a:prstGeom>
        </p:spPr>
      </p:pic>
    </p:spTree>
    <p:extLst>
      <p:ext uri="{BB962C8B-B14F-4D97-AF65-F5344CB8AC3E}">
        <p14:creationId xmlns:p14="http://schemas.microsoft.com/office/powerpoint/2010/main" val="26441001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81" y="478253"/>
            <a:ext cx="7892672" cy="1132059"/>
          </a:xfrm>
          <a:prstGeom prst="rect">
            <a:avLst/>
          </a:prstGeom>
        </p:spPr>
      </p:pic>
    </p:spTree>
    <p:extLst>
      <p:ext uri="{BB962C8B-B14F-4D97-AF65-F5344CB8AC3E}">
        <p14:creationId xmlns:p14="http://schemas.microsoft.com/office/powerpoint/2010/main" val="26441001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482" y="373038"/>
            <a:ext cx="8071982" cy="4324257"/>
          </a:xfrm>
        </p:spPr>
        <p:txBody>
          <a:bodyPr/>
          <a:lstStyle/>
          <a:p>
            <a:pPr marL="0" indent="0">
              <a:lnSpc>
                <a:spcPct val="150000"/>
              </a:lnSpc>
              <a:buNone/>
            </a:pPr>
            <a:r>
              <a:rPr lang="en-US" b="1" dirty="0"/>
              <a:t>C.</a:t>
            </a:r>
            <a:r>
              <a:rPr lang="en-US" dirty="0"/>
              <a:t> </a:t>
            </a:r>
            <a:r>
              <a:rPr lang="en-US" b="1" dirty="0"/>
              <a:t> </a:t>
            </a:r>
            <a:r>
              <a:rPr lang="en-US" dirty="0"/>
              <a:t>To translate between scientific notation and standard notation, move the ____________ point the number of places indicated by the exponent in the _________ of ______.   When the exponent is ___________, move ___________ point to the right.  When the exponent is _____________, move the __________ point to the left.</a:t>
            </a:r>
          </a:p>
          <a:p>
            <a:endParaRPr lang="en-US" dirty="0"/>
          </a:p>
        </p:txBody>
      </p:sp>
      <p:sp>
        <p:nvSpPr>
          <p:cNvPr id="4" name="TextBox 3"/>
          <p:cNvSpPr txBox="1"/>
          <p:nvPr/>
        </p:nvSpPr>
        <p:spPr>
          <a:xfrm>
            <a:off x="567482" y="4468048"/>
            <a:ext cx="8071982" cy="1815882"/>
          </a:xfrm>
          <a:prstGeom prst="rect">
            <a:avLst/>
          </a:prstGeom>
          <a:noFill/>
        </p:spPr>
        <p:txBody>
          <a:bodyPr wrap="square" rtlCol="0">
            <a:spAutoFit/>
          </a:bodyPr>
          <a:lstStyle/>
          <a:p>
            <a:r>
              <a:rPr lang="en-US" sz="2800" dirty="0"/>
              <a:t>Example:  	4.628 x 10</a:t>
            </a:r>
            <a:r>
              <a:rPr lang="en-US" sz="2800" baseline="30000" dirty="0"/>
              <a:t>5 </a:t>
            </a:r>
            <a:r>
              <a:rPr lang="en-US" sz="2800" dirty="0"/>
              <a:t> = </a:t>
            </a:r>
            <a:r>
              <a:rPr lang="en-US" sz="2800" dirty="0" smtClean="0"/>
              <a:t>462,800</a:t>
            </a:r>
          </a:p>
          <a:p>
            <a:endParaRPr lang="en-US" sz="2800" dirty="0"/>
          </a:p>
          <a:p>
            <a:r>
              <a:rPr lang="en-US" sz="2800" dirty="0"/>
              <a:t>	 </a:t>
            </a:r>
            <a:r>
              <a:rPr lang="en-US" sz="2800" dirty="0" smtClean="0"/>
              <a:t>           4.628 </a:t>
            </a:r>
            <a:r>
              <a:rPr lang="en-US" sz="2800" dirty="0"/>
              <a:t>x 10</a:t>
            </a:r>
            <a:r>
              <a:rPr lang="en-US" sz="2800" baseline="30000" dirty="0"/>
              <a:t>-5</a:t>
            </a:r>
            <a:r>
              <a:rPr lang="en-US" sz="2800" dirty="0"/>
              <a:t> = 0.00004628</a:t>
            </a:r>
          </a:p>
          <a:p>
            <a:endParaRPr lang="en-US" sz="2800" dirty="0"/>
          </a:p>
        </p:txBody>
      </p:sp>
      <p:sp>
        <p:nvSpPr>
          <p:cNvPr id="5" name="TextBox 4"/>
          <p:cNvSpPr txBox="1"/>
          <p:nvPr/>
        </p:nvSpPr>
        <p:spPr>
          <a:xfrm>
            <a:off x="3240326" y="1092045"/>
            <a:ext cx="1702989" cy="461665"/>
          </a:xfrm>
          <a:prstGeom prst="rect">
            <a:avLst/>
          </a:prstGeom>
          <a:noFill/>
        </p:spPr>
        <p:txBody>
          <a:bodyPr wrap="square" rtlCol="0">
            <a:spAutoFit/>
          </a:bodyPr>
          <a:lstStyle/>
          <a:p>
            <a:r>
              <a:rPr lang="en-US" sz="2400" dirty="0" smtClean="0">
                <a:solidFill>
                  <a:srgbClr val="FF0000"/>
                </a:solidFill>
              </a:rPr>
              <a:t>decimal</a:t>
            </a:r>
            <a:endParaRPr lang="en-US" sz="2400" dirty="0">
              <a:solidFill>
                <a:srgbClr val="FF0000"/>
              </a:solidFill>
            </a:endParaRPr>
          </a:p>
        </p:txBody>
      </p:sp>
      <p:sp>
        <p:nvSpPr>
          <p:cNvPr id="6" name="TextBox 5"/>
          <p:cNvSpPr txBox="1"/>
          <p:nvPr/>
        </p:nvSpPr>
        <p:spPr>
          <a:xfrm>
            <a:off x="5780011" y="1617079"/>
            <a:ext cx="1702989" cy="461665"/>
          </a:xfrm>
          <a:prstGeom prst="rect">
            <a:avLst/>
          </a:prstGeom>
          <a:noFill/>
        </p:spPr>
        <p:txBody>
          <a:bodyPr wrap="square" rtlCol="0">
            <a:spAutoFit/>
          </a:bodyPr>
          <a:lstStyle/>
          <a:p>
            <a:r>
              <a:rPr lang="en-US" sz="2400" dirty="0" smtClean="0">
                <a:solidFill>
                  <a:srgbClr val="FF0000"/>
                </a:solidFill>
              </a:rPr>
              <a:t>power</a:t>
            </a:r>
            <a:endParaRPr lang="en-US" sz="2400" dirty="0">
              <a:solidFill>
                <a:srgbClr val="FF0000"/>
              </a:solidFill>
            </a:endParaRPr>
          </a:p>
        </p:txBody>
      </p:sp>
      <p:sp>
        <p:nvSpPr>
          <p:cNvPr id="7" name="TextBox 6"/>
          <p:cNvSpPr txBox="1"/>
          <p:nvPr/>
        </p:nvSpPr>
        <p:spPr>
          <a:xfrm>
            <a:off x="745992" y="2078744"/>
            <a:ext cx="1702989" cy="461665"/>
          </a:xfrm>
          <a:prstGeom prst="rect">
            <a:avLst/>
          </a:prstGeom>
          <a:noFill/>
        </p:spPr>
        <p:txBody>
          <a:bodyPr wrap="square" rtlCol="0">
            <a:spAutoFit/>
          </a:bodyPr>
          <a:lstStyle/>
          <a:p>
            <a:r>
              <a:rPr lang="en-US" sz="2400" dirty="0" smtClean="0">
                <a:solidFill>
                  <a:srgbClr val="FF0000"/>
                </a:solidFill>
              </a:rPr>
              <a:t>10</a:t>
            </a:r>
            <a:endParaRPr lang="en-US" sz="2400" dirty="0">
              <a:solidFill>
                <a:srgbClr val="FF0000"/>
              </a:solidFill>
            </a:endParaRPr>
          </a:p>
        </p:txBody>
      </p:sp>
      <p:sp>
        <p:nvSpPr>
          <p:cNvPr id="8" name="TextBox 7"/>
          <p:cNvSpPr txBox="1"/>
          <p:nvPr/>
        </p:nvSpPr>
        <p:spPr>
          <a:xfrm>
            <a:off x="4736926" y="2078744"/>
            <a:ext cx="1702989" cy="461665"/>
          </a:xfrm>
          <a:prstGeom prst="rect">
            <a:avLst/>
          </a:prstGeom>
          <a:noFill/>
        </p:spPr>
        <p:txBody>
          <a:bodyPr wrap="square" rtlCol="0">
            <a:spAutoFit/>
          </a:bodyPr>
          <a:lstStyle/>
          <a:p>
            <a:r>
              <a:rPr lang="en-US" sz="2400" dirty="0" smtClean="0">
                <a:solidFill>
                  <a:srgbClr val="FF0000"/>
                </a:solidFill>
              </a:rPr>
              <a:t>positive</a:t>
            </a:r>
            <a:endParaRPr lang="en-US" sz="2400" dirty="0">
              <a:solidFill>
                <a:srgbClr val="FF0000"/>
              </a:solidFill>
            </a:endParaRPr>
          </a:p>
        </p:txBody>
      </p:sp>
      <p:sp>
        <p:nvSpPr>
          <p:cNvPr id="9" name="TextBox 8"/>
          <p:cNvSpPr txBox="1"/>
          <p:nvPr/>
        </p:nvSpPr>
        <p:spPr>
          <a:xfrm>
            <a:off x="567482" y="2716981"/>
            <a:ext cx="1702989" cy="461665"/>
          </a:xfrm>
          <a:prstGeom prst="rect">
            <a:avLst/>
          </a:prstGeom>
          <a:noFill/>
        </p:spPr>
        <p:txBody>
          <a:bodyPr wrap="square" rtlCol="0">
            <a:spAutoFit/>
          </a:bodyPr>
          <a:lstStyle/>
          <a:p>
            <a:r>
              <a:rPr lang="en-US" sz="2400" dirty="0" smtClean="0">
                <a:solidFill>
                  <a:srgbClr val="FF0000"/>
                </a:solidFill>
              </a:rPr>
              <a:t>decimal</a:t>
            </a:r>
            <a:endParaRPr lang="en-US" sz="2400" dirty="0">
              <a:solidFill>
                <a:srgbClr val="FF0000"/>
              </a:solidFill>
            </a:endParaRPr>
          </a:p>
        </p:txBody>
      </p:sp>
      <p:sp>
        <p:nvSpPr>
          <p:cNvPr id="10" name="TextBox 9"/>
          <p:cNvSpPr txBox="1"/>
          <p:nvPr/>
        </p:nvSpPr>
        <p:spPr>
          <a:xfrm>
            <a:off x="745992" y="3196654"/>
            <a:ext cx="1702989" cy="461665"/>
          </a:xfrm>
          <a:prstGeom prst="rect">
            <a:avLst/>
          </a:prstGeom>
          <a:noFill/>
        </p:spPr>
        <p:txBody>
          <a:bodyPr wrap="square" rtlCol="0">
            <a:spAutoFit/>
          </a:bodyPr>
          <a:lstStyle/>
          <a:p>
            <a:r>
              <a:rPr lang="en-US" sz="2400" dirty="0" smtClean="0">
                <a:solidFill>
                  <a:srgbClr val="FF0000"/>
                </a:solidFill>
              </a:rPr>
              <a:t>Negative </a:t>
            </a:r>
            <a:endParaRPr lang="en-US" sz="2400" dirty="0">
              <a:solidFill>
                <a:srgbClr val="FF0000"/>
              </a:solidFill>
            </a:endParaRPr>
          </a:p>
        </p:txBody>
      </p:sp>
      <p:sp>
        <p:nvSpPr>
          <p:cNvPr id="11" name="TextBox 10"/>
          <p:cNvSpPr txBox="1"/>
          <p:nvPr/>
        </p:nvSpPr>
        <p:spPr>
          <a:xfrm>
            <a:off x="4091820" y="3196654"/>
            <a:ext cx="1702989" cy="461665"/>
          </a:xfrm>
          <a:prstGeom prst="rect">
            <a:avLst/>
          </a:prstGeom>
          <a:noFill/>
        </p:spPr>
        <p:txBody>
          <a:bodyPr wrap="square" rtlCol="0">
            <a:spAutoFit/>
          </a:bodyPr>
          <a:lstStyle/>
          <a:p>
            <a:r>
              <a:rPr lang="en-US" sz="2400" dirty="0" smtClean="0">
                <a:solidFill>
                  <a:srgbClr val="FF0000"/>
                </a:solidFill>
              </a:rPr>
              <a:t>decimal</a:t>
            </a:r>
            <a:endParaRPr lang="en-US" sz="2400" dirty="0">
              <a:solidFill>
                <a:srgbClr val="FF0000"/>
              </a:solidFill>
            </a:endParaRPr>
          </a:p>
        </p:txBody>
      </p:sp>
      <p:sp>
        <p:nvSpPr>
          <p:cNvPr id="2" name="TextBox 1"/>
          <p:cNvSpPr txBox="1"/>
          <p:nvPr/>
        </p:nvSpPr>
        <p:spPr>
          <a:xfrm rot="16200000">
            <a:off x="4103965" y="3391381"/>
            <a:ext cx="2182542" cy="1169551"/>
          </a:xfrm>
          <a:prstGeom prst="rect">
            <a:avLst/>
          </a:prstGeom>
          <a:noFill/>
        </p:spPr>
        <p:txBody>
          <a:bodyPr wrap="square" rtlCol="0">
            <a:spAutoFit/>
          </a:bodyPr>
          <a:lstStyle/>
          <a:p>
            <a:r>
              <a:rPr lang="en-US" sz="1400" dirty="0" smtClean="0">
                <a:solidFill>
                  <a:srgbClr val="FF0000"/>
                </a:solidFill>
              </a:rPr>
              <a:t>(</a:t>
            </a:r>
          </a:p>
          <a:p>
            <a:r>
              <a:rPr lang="en-US" sz="1400" dirty="0">
                <a:solidFill>
                  <a:srgbClr val="FF0000"/>
                </a:solidFill>
              </a:rPr>
              <a:t>(</a:t>
            </a:r>
            <a:endParaRPr lang="en-US" sz="1400" dirty="0" smtClean="0">
              <a:solidFill>
                <a:srgbClr val="FF0000"/>
              </a:solidFill>
            </a:endParaRPr>
          </a:p>
          <a:p>
            <a:r>
              <a:rPr lang="en-US" sz="1400" dirty="0" smtClean="0">
                <a:solidFill>
                  <a:srgbClr val="FF0000"/>
                </a:solidFill>
              </a:rPr>
              <a:t>( </a:t>
            </a:r>
          </a:p>
          <a:p>
            <a:r>
              <a:rPr lang="en-US" sz="1400" dirty="0" smtClean="0">
                <a:solidFill>
                  <a:srgbClr val="FF0000"/>
                </a:solidFill>
              </a:rPr>
              <a:t>(</a:t>
            </a:r>
            <a:endParaRPr lang="en-US" sz="1400" dirty="0">
              <a:solidFill>
                <a:srgbClr val="FF0000"/>
              </a:solidFill>
            </a:endParaRPr>
          </a:p>
          <a:p>
            <a:r>
              <a:rPr lang="en-US" sz="1400" dirty="0" smtClean="0">
                <a:solidFill>
                  <a:srgbClr val="FF0000"/>
                </a:solidFill>
              </a:rPr>
              <a:t>(</a:t>
            </a:r>
            <a:endParaRPr lang="en-US" sz="1400" dirty="0">
              <a:solidFill>
                <a:srgbClr val="FF0000"/>
              </a:solidFill>
            </a:endParaRPr>
          </a:p>
        </p:txBody>
      </p:sp>
      <p:sp>
        <p:nvSpPr>
          <p:cNvPr id="12" name="TextBox 11"/>
          <p:cNvSpPr txBox="1"/>
          <p:nvPr/>
        </p:nvSpPr>
        <p:spPr>
          <a:xfrm rot="16200000">
            <a:off x="4118763" y="4310585"/>
            <a:ext cx="2182542" cy="1169551"/>
          </a:xfrm>
          <a:prstGeom prst="rect">
            <a:avLst/>
          </a:prstGeom>
          <a:noFill/>
        </p:spPr>
        <p:txBody>
          <a:bodyPr wrap="square" rtlCol="0">
            <a:spAutoFit/>
          </a:bodyPr>
          <a:lstStyle/>
          <a:p>
            <a:r>
              <a:rPr lang="en-US" sz="1400" dirty="0" smtClean="0">
                <a:solidFill>
                  <a:srgbClr val="FF0000"/>
                </a:solidFill>
              </a:rPr>
              <a:t>(</a:t>
            </a:r>
          </a:p>
          <a:p>
            <a:r>
              <a:rPr lang="en-US" sz="1400" dirty="0">
                <a:solidFill>
                  <a:srgbClr val="FF0000"/>
                </a:solidFill>
              </a:rPr>
              <a:t>(</a:t>
            </a:r>
            <a:endParaRPr lang="en-US" sz="1400" dirty="0" smtClean="0">
              <a:solidFill>
                <a:srgbClr val="FF0000"/>
              </a:solidFill>
            </a:endParaRPr>
          </a:p>
          <a:p>
            <a:r>
              <a:rPr lang="en-US" sz="1400" dirty="0" smtClean="0">
                <a:solidFill>
                  <a:srgbClr val="FF0000"/>
                </a:solidFill>
              </a:rPr>
              <a:t>( </a:t>
            </a:r>
          </a:p>
          <a:p>
            <a:r>
              <a:rPr lang="en-US" sz="1400" dirty="0" smtClean="0">
                <a:solidFill>
                  <a:srgbClr val="FF0000"/>
                </a:solidFill>
              </a:rPr>
              <a:t>(</a:t>
            </a:r>
            <a:endParaRPr lang="en-US" sz="1400" dirty="0">
              <a:solidFill>
                <a:srgbClr val="FF0000"/>
              </a:solidFill>
            </a:endParaRPr>
          </a:p>
          <a:p>
            <a:r>
              <a:rPr lang="en-US" sz="1400" dirty="0" smtClean="0">
                <a:solidFill>
                  <a:srgbClr val="FF0000"/>
                </a:solidFill>
              </a:rPr>
              <a:t>(</a:t>
            </a:r>
            <a:endParaRPr lang="en-US" sz="1400" dirty="0">
              <a:solidFill>
                <a:srgbClr val="FF0000"/>
              </a:solidFill>
            </a:endParaRPr>
          </a:p>
        </p:txBody>
      </p:sp>
    </p:spTree>
    <p:extLst>
      <p:ext uri="{BB962C8B-B14F-4D97-AF65-F5344CB8AC3E}">
        <p14:creationId xmlns:p14="http://schemas.microsoft.com/office/powerpoint/2010/main" val="3597387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2"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696" y="427125"/>
            <a:ext cx="8212877" cy="1848711"/>
          </a:xfrm>
          <a:prstGeom prst="rect">
            <a:avLst/>
          </a:prstGeom>
        </p:spPr>
        <p:txBody>
          <a:bodyPr wrap="square">
            <a:spAutoFit/>
          </a:bodyPr>
          <a:lstStyle/>
          <a:p>
            <a:pPr>
              <a:lnSpc>
                <a:spcPct val="120000"/>
              </a:lnSpc>
            </a:pPr>
            <a:r>
              <a:rPr lang="en-US" sz="3200" dirty="0"/>
              <a:t>When </a:t>
            </a:r>
            <a:r>
              <a:rPr lang="en-US" sz="3200" b="1" dirty="0"/>
              <a:t>dividing </a:t>
            </a:r>
            <a:r>
              <a:rPr lang="en-US" sz="3200" dirty="0"/>
              <a:t>in Scientific Notation, like multiplying you want to get your ________ together and your ___________ together.</a:t>
            </a:r>
          </a:p>
        </p:txBody>
      </p:sp>
      <p:sp>
        <p:nvSpPr>
          <p:cNvPr id="4" name="TextBox 3"/>
          <p:cNvSpPr txBox="1"/>
          <p:nvPr/>
        </p:nvSpPr>
        <p:spPr>
          <a:xfrm>
            <a:off x="6458565" y="1182792"/>
            <a:ext cx="2106880" cy="461665"/>
          </a:xfrm>
          <a:prstGeom prst="rect">
            <a:avLst/>
          </a:prstGeom>
          <a:noFill/>
        </p:spPr>
        <p:txBody>
          <a:bodyPr wrap="square" rtlCol="0">
            <a:spAutoFit/>
          </a:bodyPr>
          <a:lstStyle/>
          <a:p>
            <a:r>
              <a:rPr lang="en-US" sz="2400" dirty="0" smtClean="0">
                <a:solidFill>
                  <a:srgbClr val="FF0000"/>
                </a:solidFill>
              </a:rPr>
              <a:t>multipliers</a:t>
            </a:r>
            <a:endParaRPr lang="en-US" sz="2400" dirty="0">
              <a:solidFill>
                <a:srgbClr val="FF0000"/>
              </a:solidFill>
            </a:endParaRPr>
          </a:p>
        </p:txBody>
      </p:sp>
      <p:sp>
        <p:nvSpPr>
          <p:cNvPr id="5" name="TextBox 4"/>
          <p:cNvSpPr txBox="1"/>
          <p:nvPr/>
        </p:nvSpPr>
        <p:spPr>
          <a:xfrm>
            <a:off x="3989121" y="1797519"/>
            <a:ext cx="2106880" cy="461665"/>
          </a:xfrm>
          <a:prstGeom prst="rect">
            <a:avLst/>
          </a:prstGeom>
          <a:noFill/>
        </p:spPr>
        <p:txBody>
          <a:bodyPr wrap="square" rtlCol="0">
            <a:spAutoFit/>
          </a:bodyPr>
          <a:lstStyle/>
          <a:p>
            <a:r>
              <a:rPr lang="en-US" sz="2400" dirty="0" smtClean="0">
                <a:solidFill>
                  <a:srgbClr val="FF0000"/>
                </a:solidFill>
              </a:rPr>
              <a:t>powers</a:t>
            </a:r>
            <a:endParaRPr lang="en-US" sz="2400" dirty="0">
              <a:solidFill>
                <a:srgbClr val="FF0000"/>
              </a:solidFill>
            </a:endParaRPr>
          </a:p>
        </p:txBody>
      </p:sp>
    </p:spTree>
    <p:extLst>
      <p:ext uri="{BB962C8B-B14F-4D97-AF65-F5344CB8AC3E}">
        <p14:creationId xmlns:p14="http://schemas.microsoft.com/office/powerpoint/2010/main" val="2644100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9-17 at 6.33.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57" y="877342"/>
            <a:ext cx="8001000" cy="1511300"/>
          </a:xfrm>
          <a:prstGeom prst="rect">
            <a:avLst/>
          </a:prstGeom>
        </p:spPr>
      </p:pic>
    </p:spTree>
    <p:extLst>
      <p:ext uri="{BB962C8B-B14F-4D97-AF65-F5344CB8AC3E}">
        <p14:creationId xmlns:p14="http://schemas.microsoft.com/office/powerpoint/2010/main" val="60662018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7 at 6.33.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39" y="997939"/>
            <a:ext cx="7577073" cy="1575763"/>
          </a:xfrm>
          <a:prstGeom prst="rect">
            <a:avLst/>
          </a:prstGeom>
        </p:spPr>
      </p:pic>
    </p:spTree>
    <p:extLst>
      <p:ext uri="{BB962C8B-B14F-4D97-AF65-F5344CB8AC3E}">
        <p14:creationId xmlns:p14="http://schemas.microsoft.com/office/powerpoint/2010/main" val="232403619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751" y="570705"/>
            <a:ext cx="7736686" cy="2123658"/>
          </a:xfrm>
          <a:prstGeom prst="rect">
            <a:avLst/>
          </a:prstGeom>
        </p:spPr>
        <p:txBody>
          <a:bodyPr wrap="square">
            <a:spAutoFit/>
          </a:bodyPr>
          <a:lstStyle/>
          <a:p>
            <a:r>
              <a:rPr lang="en-US" sz="3600" dirty="0"/>
              <a:t>Practice:</a:t>
            </a:r>
          </a:p>
          <a:p>
            <a:r>
              <a:rPr lang="en-US" sz="2400" dirty="0"/>
              <a:t>A.  When the Sun makes an orbit around the center of the Milky Way, it travels 2.025 x 10</a:t>
            </a:r>
            <a:r>
              <a:rPr lang="en-US" sz="2400" baseline="30000" dirty="0"/>
              <a:t>14</a:t>
            </a:r>
            <a:r>
              <a:rPr lang="en-US" sz="2400" dirty="0"/>
              <a:t> km.  The orbit takes 225 million years.  At want rate does the Sun travel?  Write your answer in scientific notation.</a:t>
            </a:r>
          </a:p>
        </p:txBody>
      </p:sp>
    </p:spTree>
    <p:extLst>
      <p:ext uri="{BB962C8B-B14F-4D97-AF65-F5344CB8AC3E}">
        <p14:creationId xmlns:p14="http://schemas.microsoft.com/office/powerpoint/2010/main" val="38760419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641" y="601319"/>
            <a:ext cx="8167525" cy="1569660"/>
          </a:xfrm>
          <a:prstGeom prst="rect">
            <a:avLst/>
          </a:prstGeom>
        </p:spPr>
        <p:txBody>
          <a:bodyPr wrap="square">
            <a:spAutoFit/>
          </a:bodyPr>
          <a:lstStyle/>
          <a:p>
            <a:r>
              <a:rPr lang="en-US" sz="2400" dirty="0"/>
              <a:t>B.  Light travels at a speed of 1.86 x 10</a:t>
            </a:r>
            <a:r>
              <a:rPr lang="en-US" sz="2400" baseline="30000" dirty="0"/>
              <a:t>5</a:t>
            </a:r>
            <a:r>
              <a:rPr lang="en-US" sz="2400" dirty="0"/>
              <a:t> miles per second.  It takes light from the Sun about 4.8 x 10</a:t>
            </a:r>
            <a:r>
              <a:rPr lang="en-US" sz="2400" baseline="30000" dirty="0"/>
              <a:t>3</a:t>
            </a:r>
            <a:r>
              <a:rPr lang="en-US" sz="2400" dirty="0"/>
              <a:t> seconds to reach Saturn.  Find the approximate distance form the Sun to Saturn.  Write your answer in scientific notation.</a:t>
            </a:r>
          </a:p>
        </p:txBody>
      </p:sp>
    </p:spTree>
    <p:extLst>
      <p:ext uri="{BB962C8B-B14F-4D97-AF65-F5344CB8AC3E}">
        <p14:creationId xmlns:p14="http://schemas.microsoft.com/office/powerpoint/2010/main" val="184351571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641" y="756961"/>
            <a:ext cx="7782037" cy="1200328"/>
          </a:xfrm>
          <a:prstGeom prst="rect">
            <a:avLst/>
          </a:prstGeom>
        </p:spPr>
        <p:txBody>
          <a:bodyPr wrap="square">
            <a:spAutoFit/>
          </a:bodyPr>
          <a:lstStyle/>
          <a:p>
            <a:r>
              <a:rPr lang="en-US" sz="2400" dirty="0"/>
              <a:t>C.  An adult blue whale can eat 4.0 x 10</a:t>
            </a:r>
            <a:r>
              <a:rPr lang="en-US" sz="2400" baseline="30000" dirty="0"/>
              <a:t>7</a:t>
            </a:r>
            <a:r>
              <a:rPr lang="en-US" sz="2400" dirty="0"/>
              <a:t> krill in a day.  At that rate, how many krill can an adult blue what eat in 3.65 x 10</a:t>
            </a:r>
            <a:r>
              <a:rPr lang="en-US" sz="2400" baseline="30000" dirty="0"/>
              <a:t>2</a:t>
            </a:r>
            <a:r>
              <a:rPr lang="en-US" sz="2400" dirty="0"/>
              <a:t> days?</a:t>
            </a:r>
          </a:p>
        </p:txBody>
      </p:sp>
    </p:spTree>
    <p:extLst>
      <p:ext uri="{BB962C8B-B14F-4D97-AF65-F5344CB8AC3E}">
        <p14:creationId xmlns:p14="http://schemas.microsoft.com/office/powerpoint/2010/main" val="18435157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345" y="671777"/>
            <a:ext cx="7736686" cy="1569660"/>
          </a:xfrm>
          <a:prstGeom prst="rect">
            <a:avLst/>
          </a:prstGeom>
        </p:spPr>
        <p:txBody>
          <a:bodyPr wrap="square">
            <a:spAutoFit/>
          </a:bodyPr>
          <a:lstStyle/>
          <a:p>
            <a:r>
              <a:rPr lang="en-US" sz="2400" dirty="0"/>
              <a:t>D.  Jala takes 2.4 x 10</a:t>
            </a:r>
            <a:r>
              <a:rPr lang="en-US" sz="2400" baseline="30000" dirty="0"/>
              <a:t>4</a:t>
            </a:r>
            <a:r>
              <a:rPr lang="en-US" sz="2400" dirty="0"/>
              <a:t> steps during a long distance run.  Each step covers an average of 810 mm.  What total distance (in mm) did Jala cover during her run?  Write your answer in scientific notation.</a:t>
            </a:r>
          </a:p>
        </p:txBody>
      </p:sp>
    </p:spTree>
    <p:extLst>
      <p:ext uri="{BB962C8B-B14F-4D97-AF65-F5344CB8AC3E}">
        <p14:creationId xmlns:p14="http://schemas.microsoft.com/office/powerpoint/2010/main" val="382048811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9-17 at 6.4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67" y="814873"/>
            <a:ext cx="8406998" cy="2088225"/>
          </a:xfrm>
          <a:prstGeom prst="rect">
            <a:avLst/>
          </a:prstGeom>
        </p:spPr>
      </p:pic>
    </p:spTree>
    <p:extLst>
      <p:ext uri="{BB962C8B-B14F-4D97-AF65-F5344CB8AC3E}">
        <p14:creationId xmlns:p14="http://schemas.microsoft.com/office/powerpoint/2010/main" val="27492157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68636"/>
            <a:ext cx="7086600" cy="1847850"/>
          </a:xfrm>
        </p:spPr>
        <p:txBody>
          <a:bodyPr/>
          <a:lstStyle/>
          <a:p>
            <a:r>
              <a:rPr lang="en-US" dirty="0" smtClean="0"/>
              <a:t>Scientific Notation</a:t>
            </a:r>
            <a:endParaRPr lang="en-US" dirty="0"/>
          </a:p>
        </p:txBody>
      </p:sp>
      <p:sp>
        <p:nvSpPr>
          <p:cNvPr id="3" name="Subtitle 2"/>
          <p:cNvSpPr>
            <a:spLocks noGrp="1"/>
          </p:cNvSpPr>
          <p:nvPr>
            <p:ph type="subTitle" idx="1"/>
          </p:nvPr>
        </p:nvSpPr>
        <p:spPr>
          <a:xfrm>
            <a:off x="1470378" y="2241342"/>
            <a:ext cx="7086600" cy="1752600"/>
          </a:xfrm>
        </p:spPr>
        <p:txBody>
          <a:bodyPr/>
          <a:lstStyle/>
          <a:p>
            <a:r>
              <a:rPr lang="en-US" sz="3600" dirty="0" smtClean="0"/>
              <a:t>On a Calculator</a:t>
            </a:r>
            <a:endParaRPr lang="en-US" sz="3600" dirty="0"/>
          </a:p>
        </p:txBody>
      </p:sp>
    </p:spTree>
    <p:extLst>
      <p:ext uri="{BB962C8B-B14F-4D97-AF65-F5344CB8AC3E}">
        <p14:creationId xmlns:p14="http://schemas.microsoft.com/office/powerpoint/2010/main" val="30935477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a:xfrm>
            <a:off x="702950" y="1623797"/>
            <a:ext cx="8049894" cy="4324257"/>
          </a:xfrm>
        </p:spPr>
        <p:txBody>
          <a:bodyPr/>
          <a:lstStyle/>
          <a:p>
            <a:pPr marL="0" indent="0">
              <a:buNone/>
            </a:pPr>
            <a:r>
              <a:rPr lang="en-US" b="1" dirty="0"/>
              <a:t>8.EE.A.4 </a:t>
            </a:r>
            <a:r>
              <a:rPr lang="en-US" dirty="0"/>
              <a:t>Perform operations with numbers expressed in scientific notation, including problems where both decimal and scientific notation are used. Use scientific notation and choose units of appropriate size for measurements of very large or very small quantities (e.g., use millimeters per year for seafloor spreading). Interpret scientific notation that has been generated by technology.</a:t>
            </a:r>
          </a:p>
          <a:p>
            <a:endParaRPr lang="en-US" dirty="0"/>
          </a:p>
        </p:txBody>
      </p:sp>
    </p:spTree>
    <p:extLst>
      <p:ext uri="{BB962C8B-B14F-4D97-AF65-F5344CB8AC3E}">
        <p14:creationId xmlns:p14="http://schemas.microsoft.com/office/powerpoint/2010/main" val="19119195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836705"/>
          </a:xfrm>
        </p:spPr>
        <p:txBody>
          <a:bodyPr/>
          <a:lstStyle/>
          <a:p>
            <a:r>
              <a:rPr lang="en-US" sz="3200" dirty="0" smtClean="0"/>
              <a:t/>
            </a:r>
            <a:br>
              <a:rPr lang="en-US" sz="3200" dirty="0" smtClean="0"/>
            </a:br>
            <a:r>
              <a:rPr lang="en-US" sz="3200" dirty="0" smtClean="0"/>
              <a:t>Applying </a:t>
            </a:r>
            <a:r>
              <a:rPr lang="en-US" sz="3200" dirty="0"/>
              <a:t>Scientific Notation:</a:t>
            </a:r>
            <a:br>
              <a:rPr lang="en-US" sz="3200" dirty="0"/>
            </a:br>
            <a:endParaRPr lang="en-US" sz="3200" dirty="0"/>
          </a:p>
        </p:txBody>
      </p:sp>
      <p:pic>
        <p:nvPicPr>
          <p:cNvPr id="4" name="Picture 3" descr="Screen Shot 2016-09-10 at 9.26.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76" y="1111341"/>
            <a:ext cx="7854339" cy="5440235"/>
          </a:xfrm>
          <a:prstGeom prst="rect">
            <a:avLst/>
          </a:prstGeom>
        </p:spPr>
      </p:pic>
      <p:sp>
        <p:nvSpPr>
          <p:cNvPr id="3" name="TextBox 2"/>
          <p:cNvSpPr txBox="1"/>
          <p:nvPr/>
        </p:nvSpPr>
        <p:spPr>
          <a:xfrm>
            <a:off x="4784586" y="1628965"/>
            <a:ext cx="3015876" cy="461665"/>
          </a:xfrm>
          <a:prstGeom prst="rect">
            <a:avLst/>
          </a:prstGeom>
          <a:noFill/>
        </p:spPr>
        <p:txBody>
          <a:bodyPr wrap="square" rtlCol="0">
            <a:spAutoFit/>
          </a:bodyPr>
          <a:lstStyle/>
          <a:p>
            <a:r>
              <a:rPr lang="en-US" sz="2400" dirty="0" smtClean="0">
                <a:solidFill>
                  <a:srgbClr val="FF0000"/>
                </a:solidFill>
              </a:rPr>
              <a:t>1.86 x 10</a:t>
            </a:r>
            <a:r>
              <a:rPr lang="en-US" sz="2400" baseline="30000" dirty="0" smtClean="0">
                <a:solidFill>
                  <a:srgbClr val="FF0000"/>
                </a:solidFill>
              </a:rPr>
              <a:t>5</a:t>
            </a:r>
            <a:endParaRPr lang="en-US" sz="2400" dirty="0">
              <a:solidFill>
                <a:srgbClr val="FF0000"/>
              </a:solidFill>
            </a:endParaRPr>
          </a:p>
        </p:txBody>
      </p:sp>
      <p:sp>
        <p:nvSpPr>
          <p:cNvPr id="5" name="TextBox 4"/>
          <p:cNvSpPr txBox="1"/>
          <p:nvPr/>
        </p:nvSpPr>
        <p:spPr>
          <a:xfrm>
            <a:off x="4823606" y="2012197"/>
            <a:ext cx="3015876" cy="461665"/>
          </a:xfrm>
          <a:prstGeom prst="rect">
            <a:avLst/>
          </a:prstGeom>
          <a:noFill/>
        </p:spPr>
        <p:txBody>
          <a:bodyPr wrap="square" rtlCol="0">
            <a:spAutoFit/>
          </a:bodyPr>
          <a:lstStyle/>
          <a:p>
            <a:r>
              <a:rPr lang="en-US" sz="2400" dirty="0" smtClean="0">
                <a:solidFill>
                  <a:srgbClr val="FF0000"/>
                </a:solidFill>
              </a:rPr>
              <a:t>2.4 x 10</a:t>
            </a:r>
            <a:r>
              <a:rPr lang="en-US" sz="2400" baseline="30000" dirty="0" smtClean="0">
                <a:solidFill>
                  <a:srgbClr val="FF0000"/>
                </a:solidFill>
              </a:rPr>
              <a:t>5</a:t>
            </a:r>
            <a:endParaRPr lang="en-US" sz="2400" dirty="0">
              <a:solidFill>
                <a:srgbClr val="FF0000"/>
              </a:solidFill>
            </a:endParaRPr>
          </a:p>
        </p:txBody>
      </p:sp>
      <p:sp>
        <p:nvSpPr>
          <p:cNvPr id="6" name="TextBox 5"/>
          <p:cNvSpPr txBox="1"/>
          <p:nvPr/>
        </p:nvSpPr>
        <p:spPr>
          <a:xfrm>
            <a:off x="1020996" y="2405822"/>
            <a:ext cx="3015876" cy="461665"/>
          </a:xfrm>
          <a:prstGeom prst="rect">
            <a:avLst/>
          </a:prstGeom>
          <a:noFill/>
        </p:spPr>
        <p:txBody>
          <a:bodyPr wrap="square" rtlCol="0">
            <a:spAutoFit/>
          </a:bodyPr>
          <a:lstStyle/>
          <a:p>
            <a:r>
              <a:rPr lang="en-US" sz="2400" dirty="0" smtClean="0">
                <a:solidFill>
                  <a:srgbClr val="FF0000"/>
                </a:solidFill>
              </a:rPr>
              <a:t>670,000,000</a:t>
            </a:r>
            <a:endParaRPr lang="en-US" sz="2400" dirty="0">
              <a:solidFill>
                <a:srgbClr val="FF0000"/>
              </a:solidFill>
            </a:endParaRPr>
          </a:p>
        </p:txBody>
      </p:sp>
      <p:sp>
        <p:nvSpPr>
          <p:cNvPr id="7" name="TextBox 6"/>
          <p:cNvSpPr txBox="1"/>
          <p:nvPr/>
        </p:nvSpPr>
        <p:spPr>
          <a:xfrm>
            <a:off x="1020996" y="2789054"/>
            <a:ext cx="3015876" cy="461665"/>
          </a:xfrm>
          <a:prstGeom prst="rect">
            <a:avLst/>
          </a:prstGeom>
          <a:noFill/>
        </p:spPr>
        <p:txBody>
          <a:bodyPr wrap="square" rtlCol="0">
            <a:spAutoFit/>
          </a:bodyPr>
          <a:lstStyle/>
          <a:p>
            <a:r>
              <a:rPr lang="en-US" sz="2400" dirty="0" smtClean="0">
                <a:solidFill>
                  <a:srgbClr val="FF0000"/>
                </a:solidFill>
              </a:rPr>
              <a:t>2,200,000</a:t>
            </a:r>
            <a:endParaRPr lang="en-US" sz="2400" dirty="0">
              <a:solidFill>
                <a:srgbClr val="FF0000"/>
              </a:solidFill>
            </a:endParaRPr>
          </a:p>
        </p:txBody>
      </p:sp>
      <p:sp>
        <p:nvSpPr>
          <p:cNvPr id="8" name="TextBox 7"/>
          <p:cNvSpPr txBox="1"/>
          <p:nvPr/>
        </p:nvSpPr>
        <p:spPr>
          <a:xfrm>
            <a:off x="4817274" y="3162517"/>
            <a:ext cx="3015876" cy="461665"/>
          </a:xfrm>
          <a:prstGeom prst="rect">
            <a:avLst/>
          </a:prstGeom>
          <a:noFill/>
        </p:spPr>
        <p:txBody>
          <a:bodyPr wrap="square" rtlCol="0">
            <a:spAutoFit/>
          </a:bodyPr>
          <a:lstStyle/>
          <a:p>
            <a:r>
              <a:rPr lang="en-US" sz="2400" dirty="0" smtClean="0">
                <a:solidFill>
                  <a:srgbClr val="FF0000"/>
                </a:solidFill>
              </a:rPr>
              <a:t>5.8927 x 10</a:t>
            </a:r>
            <a:r>
              <a:rPr lang="en-US" sz="2400" baseline="30000" dirty="0">
                <a:solidFill>
                  <a:srgbClr val="FF0000"/>
                </a:solidFill>
              </a:rPr>
              <a:t>4</a:t>
            </a:r>
            <a:endParaRPr lang="en-US" sz="2400" dirty="0">
              <a:solidFill>
                <a:srgbClr val="FF0000"/>
              </a:solidFill>
            </a:endParaRPr>
          </a:p>
        </p:txBody>
      </p:sp>
      <p:sp>
        <p:nvSpPr>
          <p:cNvPr id="9" name="TextBox 8"/>
          <p:cNvSpPr txBox="1"/>
          <p:nvPr/>
        </p:nvSpPr>
        <p:spPr>
          <a:xfrm>
            <a:off x="1014664" y="3553814"/>
            <a:ext cx="3015876" cy="461665"/>
          </a:xfrm>
          <a:prstGeom prst="rect">
            <a:avLst/>
          </a:prstGeom>
          <a:noFill/>
        </p:spPr>
        <p:txBody>
          <a:bodyPr wrap="square" rtlCol="0">
            <a:spAutoFit/>
          </a:bodyPr>
          <a:lstStyle/>
          <a:p>
            <a:r>
              <a:rPr lang="en-US" sz="2400" dirty="0" smtClean="0">
                <a:solidFill>
                  <a:srgbClr val="FF0000"/>
                </a:solidFill>
              </a:rPr>
              <a:t>6,380</a:t>
            </a:r>
            <a:endParaRPr lang="en-US" sz="2400" dirty="0">
              <a:solidFill>
                <a:srgbClr val="FF0000"/>
              </a:solidFill>
            </a:endParaRPr>
          </a:p>
        </p:txBody>
      </p:sp>
      <p:sp>
        <p:nvSpPr>
          <p:cNvPr id="10" name="TextBox 9"/>
          <p:cNvSpPr txBox="1"/>
          <p:nvPr/>
        </p:nvSpPr>
        <p:spPr>
          <a:xfrm>
            <a:off x="4833618" y="3972637"/>
            <a:ext cx="3015876" cy="461665"/>
          </a:xfrm>
          <a:prstGeom prst="rect">
            <a:avLst/>
          </a:prstGeom>
          <a:noFill/>
        </p:spPr>
        <p:txBody>
          <a:bodyPr wrap="square" rtlCol="0">
            <a:spAutoFit/>
          </a:bodyPr>
          <a:lstStyle/>
          <a:p>
            <a:r>
              <a:rPr lang="en-US" sz="2400" dirty="0" smtClean="0">
                <a:solidFill>
                  <a:srgbClr val="FF0000"/>
                </a:solidFill>
              </a:rPr>
              <a:t>4.87 x 10</a:t>
            </a:r>
            <a:r>
              <a:rPr lang="en-US" sz="2400" baseline="30000" dirty="0" smtClean="0">
                <a:solidFill>
                  <a:srgbClr val="FF0000"/>
                </a:solidFill>
              </a:rPr>
              <a:t>-4</a:t>
            </a:r>
            <a:endParaRPr lang="en-US" sz="2400" baseline="30000" dirty="0">
              <a:solidFill>
                <a:srgbClr val="FF0000"/>
              </a:solidFill>
            </a:endParaRPr>
          </a:p>
        </p:txBody>
      </p:sp>
      <p:sp>
        <p:nvSpPr>
          <p:cNvPr id="11" name="TextBox 10"/>
          <p:cNvSpPr txBox="1"/>
          <p:nvPr/>
        </p:nvSpPr>
        <p:spPr>
          <a:xfrm>
            <a:off x="4827286" y="4374517"/>
            <a:ext cx="3015876" cy="461665"/>
          </a:xfrm>
          <a:prstGeom prst="rect">
            <a:avLst/>
          </a:prstGeom>
          <a:noFill/>
        </p:spPr>
        <p:txBody>
          <a:bodyPr wrap="square" rtlCol="0">
            <a:spAutoFit/>
          </a:bodyPr>
          <a:lstStyle/>
          <a:p>
            <a:r>
              <a:rPr lang="en-US" sz="2400" dirty="0" smtClean="0">
                <a:solidFill>
                  <a:srgbClr val="FF0000"/>
                </a:solidFill>
              </a:rPr>
              <a:t>5.9 x 10</a:t>
            </a:r>
            <a:r>
              <a:rPr lang="en-US" sz="2400" baseline="30000" dirty="0" smtClean="0">
                <a:solidFill>
                  <a:srgbClr val="FF0000"/>
                </a:solidFill>
              </a:rPr>
              <a:t>-6</a:t>
            </a:r>
            <a:endParaRPr lang="en-US" sz="2400" baseline="30000" dirty="0">
              <a:solidFill>
                <a:srgbClr val="FF0000"/>
              </a:solidFill>
            </a:endParaRPr>
          </a:p>
        </p:txBody>
      </p:sp>
      <p:sp>
        <p:nvSpPr>
          <p:cNvPr id="12" name="TextBox 11"/>
          <p:cNvSpPr txBox="1"/>
          <p:nvPr/>
        </p:nvSpPr>
        <p:spPr>
          <a:xfrm>
            <a:off x="1008332" y="4772174"/>
            <a:ext cx="3015876" cy="461665"/>
          </a:xfrm>
          <a:prstGeom prst="rect">
            <a:avLst/>
          </a:prstGeom>
          <a:noFill/>
        </p:spPr>
        <p:txBody>
          <a:bodyPr wrap="square" rtlCol="0">
            <a:spAutoFit/>
          </a:bodyPr>
          <a:lstStyle/>
          <a:p>
            <a:r>
              <a:rPr lang="en-US" sz="2400" dirty="0" smtClean="0">
                <a:solidFill>
                  <a:srgbClr val="FF0000"/>
                </a:solidFill>
              </a:rPr>
              <a:t>0.000417</a:t>
            </a:r>
            <a:endParaRPr lang="en-US" sz="2400" dirty="0">
              <a:solidFill>
                <a:srgbClr val="FF0000"/>
              </a:solidFill>
            </a:endParaRPr>
          </a:p>
        </p:txBody>
      </p:sp>
      <p:sp>
        <p:nvSpPr>
          <p:cNvPr id="13" name="TextBox 12"/>
          <p:cNvSpPr txBox="1"/>
          <p:nvPr/>
        </p:nvSpPr>
        <p:spPr>
          <a:xfrm>
            <a:off x="1008332" y="5165799"/>
            <a:ext cx="3015876" cy="461665"/>
          </a:xfrm>
          <a:prstGeom prst="rect">
            <a:avLst/>
          </a:prstGeom>
          <a:noFill/>
        </p:spPr>
        <p:txBody>
          <a:bodyPr wrap="square" rtlCol="0">
            <a:spAutoFit/>
          </a:bodyPr>
          <a:lstStyle/>
          <a:p>
            <a:r>
              <a:rPr lang="en-US" sz="2400" dirty="0" smtClean="0">
                <a:solidFill>
                  <a:srgbClr val="FF0000"/>
                </a:solidFill>
              </a:rPr>
              <a:t>0.00297</a:t>
            </a:r>
            <a:endParaRPr lang="en-US" sz="2400" dirty="0">
              <a:solidFill>
                <a:srgbClr val="FF0000"/>
              </a:solidFill>
            </a:endParaRPr>
          </a:p>
        </p:txBody>
      </p:sp>
      <p:sp>
        <p:nvSpPr>
          <p:cNvPr id="14" name="TextBox 13"/>
          <p:cNvSpPr txBox="1"/>
          <p:nvPr/>
        </p:nvSpPr>
        <p:spPr>
          <a:xfrm>
            <a:off x="4798278" y="5502157"/>
            <a:ext cx="3015876" cy="461665"/>
          </a:xfrm>
          <a:prstGeom prst="rect">
            <a:avLst/>
          </a:prstGeom>
          <a:noFill/>
        </p:spPr>
        <p:txBody>
          <a:bodyPr wrap="square" rtlCol="0">
            <a:spAutoFit/>
          </a:bodyPr>
          <a:lstStyle/>
          <a:p>
            <a:r>
              <a:rPr lang="en-US" sz="2400" dirty="0" smtClean="0">
                <a:solidFill>
                  <a:srgbClr val="FF0000"/>
                </a:solidFill>
              </a:rPr>
              <a:t>4 x 10</a:t>
            </a:r>
            <a:r>
              <a:rPr lang="en-US" sz="2400" baseline="30000" dirty="0" smtClean="0">
                <a:solidFill>
                  <a:srgbClr val="FF0000"/>
                </a:solidFill>
              </a:rPr>
              <a:t>-6</a:t>
            </a:r>
            <a:endParaRPr lang="en-US" sz="2400" baseline="30000" dirty="0">
              <a:solidFill>
                <a:srgbClr val="FF0000"/>
              </a:solidFill>
            </a:endParaRPr>
          </a:p>
        </p:txBody>
      </p:sp>
      <p:sp>
        <p:nvSpPr>
          <p:cNvPr id="15" name="TextBox 14"/>
          <p:cNvSpPr txBox="1"/>
          <p:nvPr/>
        </p:nvSpPr>
        <p:spPr>
          <a:xfrm>
            <a:off x="1002000" y="5953239"/>
            <a:ext cx="3015876" cy="461665"/>
          </a:xfrm>
          <a:prstGeom prst="rect">
            <a:avLst/>
          </a:prstGeom>
          <a:noFill/>
        </p:spPr>
        <p:txBody>
          <a:bodyPr wrap="square" rtlCol="0">
            <a:spAutoFit/>
          </a:bodyPr>
          <a:lstStyle/>
          <a:p>
            <a:r>
              <a:rPr lang="en-US" sz="2400" dirty="0" smtClean="0">
                <a:solidFill>
                  <a:srgbClr val="FF0000"/>
                </a:solidFill>
              </a:rPr>
              <a:t>0.000099</a:t>
            </a:r>
            <a:endParaRPr lang="en-US" sz="2400" dirty="0">
              <a:solidFill>
                <a:srgbClr val="FF0000"/>
              </a:solidFill>
            </a:endParaRPr>
          </a:p>
        </p:txBody>
      </p:sp>
    </p:spTree>
    <p:extLst>
      <p:ext uri="{BB962C8B-B14F-4D97-AF65-F5344CB8AC3E}">
        <p14:creationId xmlns:p14="http://schemas.microsoft.com/office/powerpoint/2010/main" val="221222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889" y="959556"/>
            <a:ext cx="7493000" cy="369332"/>
          </a:xfrm>
          <a:prstGeom prst="rect">
            <a:avLst/>
          </a:prstGeom>
          <a:noFill/>
        </p:spPr>
        <p:txBody>
          <a:bodyPr wrap="square" rtlCol="0">
            <a:spAutoFit/>
          </a:bodyPr>
          <a:lstStyle/>
          <a:p>
            <a:r>
              <a:rPr lang="en-US" dirty="0" smtClean="0"/>
              <a:t>Use your calculator to </a:t>
            </a:r>
            <a:endParaRPr lang="en-US" dirty="0"/>
          </a:p>
        </p:txBody>
      </p:sp>
    </p:spTree>
    <p:extLst>
      <p:ext uri="{BB962C8B-B14F-4D97-AF65-F5344CB8AC3E}">
        <p14:creationId xmlns:p14="http://schemas.microsoft.com/office/powerpoint/2010/main" val="299435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check √</a:t>
            </a:r>
            <a:br>
              <a:rPr lang="en-US" dirty="0" smtClean="0"/>
            </a:br>
            <a:endParaRPr lang="en-US" dirty="0"/>
          </a:p>
        </p:txBody>
      </p:sp>
      <p:sp>
        <p:nvSpPr>
          <p:cNvPr id="5" name="Rectangle 4"/>
          <p:cNvSpPr/>
          <p:nvPr/>
        </p:nvSpPr>
        <p:spPr>
          <a:xfrm>
            <a:off x="744047" y="1382121"/>
            <a:ext cx="7804713" cy="954107"/>
          </a:xfrm>
          <a:prstGeom prst="rect">
            <a:avLst/>
          </a:prstGeom>
        </p:spPr>
        <p:txBody>
          <a:bodyPr wrap="square">
            <a:spAutoFit/>
          </a:bodyPr>
          <a:lstStyle/>
          <a:p>
            <a:r>
              <a:rPr lang="en-US" sz="2800" dirty="0" smtClean="0"/>
              <a:t>Describe how to write 3,482,000,000 in scientific notation.</a:t>
            </a:r>
            <a:endParaRPr lang="en-US" sz="2800" dirty="0"/>
          </a:p>
        </p:txBody>
      </p:sp>
    </p:spTree>
    <p:extLst>
      <p:ext uri="{BB962C8B-B14F-4D97-AF65-F5344CB8AC3E}">
        <p14:creationId xmlns:p14="http://schemas.microsoft.com/office/powerpoint/2010/main" val="23841433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9-11 at 1.49.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68" y="1613645"/>
            <a:ext cx="8596343" cy="2478225"/>
          </a:xfrm>
          <a:prstGeom prst="rect">
            <a:avLst/>
          </a:prstGeom>
        </p:spPr>
      </p:pic>
      <p:sp>
        <p:nvSpPr>
          <p:cNvPr id="2" name="Title 1"/>
          <p:cNvSpPr>
            <a:spLocks noGrp="1"/>
          </p:cNvSpPr>
          <p:nvPr>
            <p:ph type="title"/>
          </p:nvPr>
        </p:nvSpPr>
        <p:spPr/>
        <p:txBody>
          <a:bodyPr/>
          <a:lstStyle/>
          <a:p>
            <a:r>
              <a:rPr lang="en-US" dirty="0" smtClean="0"/>
              <a:t>Find the missing exponent</a:t>
            </a:r>
            <a:endParaRPr lang="en-US" dirty="0"/>
          </a:p>
        </p:txBody>
      </p:sp>
      <p:sp>
        <p:nvSpPr>
          <p:cNvPr id="3" name="TextBox 2"/>
          <p:cNvSpPr txBox="1"/>
          <p:nvPr/>
        </p:nvSpPr>
        <p:spPr>
          <a:xfrm>
            <a:off x="2213764" y="2263027"/>
            <a:ext cx="1292518" cy="461665"/>
          </a:xfrm>
          <a:prstGeom prst="rect">
            <a:avLst/>
          </a:prstGeom>
          <a:noFill/>
        </p:spPr>
        <p:txBody>
          <a:bodyPr wrap="square" rtlCol="0">
            <a:spAutoFit/>
          </a:bodyPr>
          <a:lstStyle/>
          <a:p>
            <a:r>
              <a:rPr lang="en-US" sz="2400" dirty="0" smtClean="0">
                <a:solidFill>
                  <a:srgbClr val="FF0000"/>
                </a:solidFill>
              </a:rPr>
              <a:t>3</a:t>
            </a:r>
            <a:endParaRPr lang="en-US" sz="2400" dirty="0">
              <a:solidFill>
                <a:srgbClr val="FF0000"/>
              </a:solidFill>
            </a:endParaRPr>
          </a:p>
        </p:txBody>
      </p:sp>
      <p:sp>
        <p:nvSpPr>
          <p:cNvPr id="5" name="TextBox 4"/>
          <p:cNvSpPr txBox="1"/>
          <p:nvPr/>
        </p:nvSpPr>
        <p:spPr>
          <a:xfrm>
            <a:off x="7527101" y="2325463"/>
            <a:ext cx="1292518" cy="461665"/>
          </a:xfrm>
          <a:prstGeom prst="rect">
            <a:avLst/>
          </a:prstGeom>
          <a:noFill/>
        </p:spPr>
        <p:txBody>
          <a:bodyPr wrap="square" rtlCol="0">
            <a:spAutoFit/>
          </a:bodyPr>
          <a:lstStyle/>
          <a:p>
            <a:r>
              <a:rPr lang="en-US" sz="2400" dirty="0" smtClean="0">
                <a:solidFill>
                  <a:srgbClr val="FF0000"/>
                </a:solidFill>
              </a:rPr>
              <a:t>-2</a:t>
            </a:r>
            <a:endParaRPr lang="en-US" sz="2400" dirty="0">
              <a:solidFill>
                <a:srgbClr val="FF0000"/>
              </a:solidFill>
            </a:endParaRPr>
          </a:p>
        </p:txBody>
      </p:sp>
      <p:sp>
        <p:nvSpPr>
          <p:cNvPr id="6" name="TextBox 5"/>
          <p:cNvSpPr txBox="1"/>
          <p:nvPr/>
        </p:nvSpPr>
        <p:spPr>
          <a:xfrm>
            <a:off x="2021390" y="3244390"/>
            <a:ext cx="1292518" cy="461665"/>
          </a:xfrm>
          <a:prstGeom prst="rect">
            <a:avLst/>
          </a:prstGeom>
          <a:noFill/>
        </p:spPr>
        <p:txBody>
          <a:bodyPr wrap="square" rtlCol="0">
            <a:spAutoFit/>
          </a:bodyPr>
          <a:lstStyle/>
          <a:p>
            <a:r>
              <a:rPr lang="en-US" sz="2400" dirty="0" smtClean="0">
                <a:solidFill>
                  <a:srgbClr val="FF0000"/>
                </a:solidFill>
              </a:rPr>
              <a:t>-6</a:t>
            </a:r>
            <a:endParaRPr lang="en-US" sz="2400" dirty="0">
              <a:solidFill>
                <a:srgbClr val="FF0000"/>
              </a:solidFill>
            </a:endParaRPr>
          </a:p>
        </p:txBody>
      </p:sp>
      <p:sp>
        <p:nvSpPr>
          <p:cNvPr id="7" name="TextBox 6"/>
          <p:cNvSpPr txBox="1"/>
          <p:nvPr/>
        </p:nvSpPr>
        <p:spPr>
          <a:xfrm>
            <a:off x="7385969" y="3197356"/>
            <a:ext cx="1292518" cy="461665"/>
          </a:xfrm>
          <a:prstGeom prst="rect">
            <a:avLst/>
          </a:prstGeom>
          <a:noFill/>
        </p:spPr>
        <p:txBody>
          <a:bodyPr wrap="square" rtlCol="0">
            <a:spAutoFit/>
          </a:bodyPr>
          <a:lstStyle/>
          <a:p>
            <a:r>
              <a:rPr lang="en-US" sz="2400" dirty="0" smtClean="0">
                <a:solidFill>
                  <a:srgbClr val="FF0000"/>
                </a:solidFill>
              </a:rPr>
              <a:t>4</a:t>
            </a:r>
            <a:endParaRPr lang="en-US" sz="2400" dirty="0">
              <a:solidFill>
                <a:srgbClr val="FF0000"/>
              </a:solidFill>
            </a:endParaRPr>
          </a:p>
        </p:txBody>
      </p:sp>
    </p:spTree>
    <p:extLst>
      <p:ext uri="{BB962C8B-B14F-4D97-AF65-F5344CB8AC3E}">
        <p14:creationId xmlns:p14="http://schemas.microsoft.com/office/powerpoint/2010/main" val="1695552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check √</a:t>
            </a:r>
            <a:br>
              <a:rPr lang="en-US" dirty="0" smtClean="0"/>
            </a:br>
            <a:endParaRPr lang="en-US" dirty="0"/>
          </a:p>
        </p:txBody>
      </p:sp>
      <p:sp>
        <p:nvSpPr>
          <p:cNvPr id="3" name="Rectangle 2"/>
          <p:cNvSpPr/>
          <p:nvPr/>
        </p:nvSpPr>
        <p:spPr>
          <a:xfrm>
            <a:off x="612246" y="1111341"/>
            <a:ext cx="8208624" cy="1384995"/>
          </a:xfrm>
          <a:prstGeom prst="rect">
            <a:avLst/>
          </a:prstGeom>
        </p:spPr>
        <p:txBody>
          <a:bodyPr wrap="square">
            <a:spAutoFit/>
          </a:bodyPr>
          <a:lstStyle/>
          <a:p>
            <a:r>
              <a:rPr lang="en-US" sz="2800" dirty="0"/>
              <a:t>When you write a number that is less than 1 in scientific notation, how does the power of 10 differ from when you write a number greater than 1?</a:t>
            </a:r>
          </a:p>
        </p:txBody>
      </p:sp>
    </p:spTree>
    <p:extLst>
      <p:ext uri="{BB962C8B-B14F-4D97-AF65-F5344CB8AC3E}">
        <p14:creationId xmlns:p14="http://schemas.microsoft.com/office/powerpoint/2010/main" val="11959502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1997</TotalTime>
  <Words>1825</Words>
  <Application>Microsoft Macintosh PowerPoint</Application>
  <PresentationFormat>On-screen Show (4:3)</PresentationFormat>
  <Paragraphs>199</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Tradition</vt:lpstr>
      <vt:lpstr>Scientific Notation</vt:lpstr>
      <vt:lpstr>Standard</vt:lpstr>
      <vt:lpstr>What is scientific notation? </vt:lpstr>
      <vt:lpstr>PowerPoint Presentation</vt:lpstr>
      <vt:lpstr>PowerPoint Presentation</vt:lpstr>
      <vt:lpstr> Applying Scientific Notation: </vt:lpstr>
      <vt:lpstr>Question check √ </vt:lpstr>
      <vt:lpstr>Find the missing exponent</vt:lpstr>
      <vt:lpstr>Question check √ </vt:lpstr>
      <vt:lpstr>Draw Conclusion:  </vt:lpstr>
      <vt:lpstr>Analyze Relationships:   </vt:lpstr>
      <vt:lpstr>PowerPoint Presentation</vt:lpstr>
      <vt:lpstr>Critique Reasoning:</vt:lpstr>
      <vt:lpstr>Standard</vt:lpstr>
      <vt:lpstr>Scientific Notation</vt:lpstr>
      <vt:lpstr>Standard</vt:lpstr>
      <vt:lpstr>Example A: </vt:lpstr>
      <vt:lpstr>Example B:  </vt:lpstr>
      <vt:lpstr>Example C: </vt:lpstr>
      <vt:lpstr>Example D: </vt:lpstr>
      <vt:lpstr>Example E: </vt:lpstr>
      <vt:lpstr>Standard</vt:lpstr>
      <vt:lpstr>Scientific Notation</vt:lpstr>
      <vt:lpstr>Standard</vt:lpstr>
      <vt:lpstr>Standard</vt:lpstr>
      <vt:lpstr> Adding and Subtracting with Scientific Notation </vt:lpstr>
      <vt:lpstr>Method 1: </vt:lpstr>
      <vt:lpstr>Method 2: </vt:lpstr>
      <vt:lpstr>Example: </vt:lpstr>
      <vt:lpstr>Method 1 </vt:lpstr>
      <vt:lpstr>Method 2: </vt:lpstr>
      <vt:lpstr>PowerPoint Presentation</vt:lpstr>
      <vt:lpstr>   Add or Subtract.  Write your answer in scientific notation. Method 1: A. 4.2 x 106 + 2.25 x 105 + 2.8 x 106 </vt:lpstr>
      <vt:lpstr>   Add or Subtract.  Write your answer in scientific notation. Method 2: B. 1.25 x 103 + 0.50 x 102 + 2.8 x 103</vt:lpstr>
      <vt:lpstr>   Add or Subtract.  Write your answer in scientific notation. Method 1: C. 8.5 x 103 – 5.3 x 103 – 1.0 x 102 </vt:lpstr>
      <vt:lpstr>Add or Subtract.  Write your answer in scientific notation. Method 2: D. 6.2 x 105 - 2.6 x 104 + 1.9 x 102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Notation</vt:lpstr>
      <vt:lpstr>Standard</vt:lpstr>
      <vt:lpstr>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Notation</vt:lpstr>
      <vt:lpstr>Standard</vt:lpstr>
      <vt:lpstr>PowerPoint Presentation</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Notation</dc:title>
  <dc:creator>Jill Haley</dc:creator>
  <cp:lastModifiedBy>Jill Haley</cp:lastModifiedBy>
  <cp:revision>63</cp:revision>
  <dcterms:created xsi:type="dcterms:W3CDTF">2016-09-11T02:20:27Z</dcterms:created>
  <dcterms:modified xsi:type="dcterms:W3CDTF">2016-09-18T16:31:43Z</dcterms:modified>
</cp:coreProperties>
</file>