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Microsoft_Equation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7" r:id="rId12"/>
    <p:sldId id="268" r:id="rId13"/>
    <p:sldId id="269" r:id="rId14"/>
    <p:sldId id="291" r:id="rId15"/>
    <p:sldId id="266" r:id="rId16"/>
    <p:sldId id="270" r:id="rId17"/>
    <p:sldId id="271" r:id="rId18"/>
    <p:sldId id="272" r:id="rId19"/>
    <p:sldId id="273" r:id="rId20"/>
    <p:sldId id="274" r:id="rId21"/>
    <p:sldId id="275" r:id="rId22"/>
    <p:sldId id="276" r:id="rId23"/>
    <p:sldId id="277" r:id="rId24"/>
    <p:sldId id="278" r:id="rId25"/>
    <p:sldId id="279" r:id="rId26"/>
    <p:sldId id="280" r:id="rId27"/>
    <p:sldId id="292" r:id="rId28"/>
    <p:sldId id="281" r:id="rId29"/>
    <p:sldId id="282" r:id="rId30"/>
    <p:sldId id="283" r:id="rId31"/>
    <p:sldId id="284" r:id="rId32"/>
    <p:sldId id="285" r:id="rId33"/>
    <p:sldId id="286" r:id="rId34"/>
    <p:sldId id="287" r:id="rId35"/>
    <p:sldId id="289" r:id="rId36"/>
    <p:sldId id="288" r:id="rId37"/>
    <p:sldId id="290" r:id="rId38"/>
    <p:sldId id="293" r:id="rId39"/>
    <p:sldId id="294" r:id="rId40"/>
    <p:sldId id="295" r:id="rId41"/>
    <p:sldId id="296" r:id="rId42"/>
    <p:sldId id="297" r:id="rId43"/>
    <p:sldId id="298" r:id="rId44"/>
    <p:sldId id="300" r:id="rId45"/>
    <p:sldId id="299" r:id="rId46"/>
    <p:sldId id="301" r:id="rId47"/>
    <p:sldId id="302" r:id="rId48"/>
    <p:sldId id="303" r:id="rId49"/>
    <p:sldId id="304" r:id="rId50"/>
    <p:sldId id="305" r:id="rId51"/>
    <p:sldId id="306" r:id="rId52"/>
    <p:sldId id="307" r:id="rId53"/>
    <p:sldId id="308"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6" d="100"/>
          <a:sy n="56" d="100"/>
        </p:scale>
        <p:origin x="-3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5" Type="http://schemas.openxmlformats.org/officeDocument/2006/relationships/image" Target="../media/image9.emf"/><Relationship Id="rId1" Type="http://schemas.openxmlformats.org/officeDocument/2006/relationships/image" Target="../media/image5.emf"/><Relationship Id="rId2"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 Id="rId2"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BF50114-8C60-F84D-95A7-C3B8145F0DA0}"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F50114-8C60-F84D-95A7-C3B8145F0DA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F50114-8C60-F84D-95A7-C3B8145F0DA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F50114-8C60-F84D-95A7-C3B8145F0DA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F50114-8C60-F84D-95A7-C3B8145F0DA0}"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F50114-8C60-F84D-95A7-C3B8145F0DA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F50114-8C60-F84D-95A7-C3B8145F0DA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F50114-8C60-F84D-95A7-C3B8145F0DA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F50114-8C60-F84D-95A7-C3B8145F0DA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F50114-8C60-F84D-95A7-C3B8145F0DA0}"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5" name="Date Placeholder 4"/>
          <p:cNvSpPr>
            <a:spLocks noGrp="1"/>
          </p:cNvSpPr>
          <p:nvPr>
            <p:ph type="dt" sz="half" idx="10"/>
          </p:nvPr>
        </p:nvSpPr>
        <p:spPr/>
        <p:txBody>
          <a:bodyPr/>
          <a:lstStyle/>
          <a:p>
            <a:fld id="{02C09901-F355-3E42-B26B-DA61ED3B9BF3}" type="datetimeFigureOut">
              <a:rPr lang="en-US" smtClean="0"/>
              <a:t>11/17/16</a:t>
            </a:fld>
            <a:endParaRPr lang="en-US" dirty="0"/>
          </a:p>
        </p:txBody>
      </p:sp>
      <p:sp>
        <p:nvSpPr>
          <p:cNvPr id="7" name="Slide Number Placeholder 6"/>
          <p:cNvSpPr>
            <a:spLocks noGrp="1"/>
          </p:cNvSpPr>
          <p:nvPr>
            <p:ph type="sldNum" sz="quarter" idx="12"/>
          </p:nvPr>
        </p:nvSpPr>
        <p:spPr/>
        <p:txBody>
          <a:bodyPr/>
          <a:lstStyle/>
          <a:p>
            <a:fld id="{9BF50114-8C60-F84D-95A7-C3B8145F0DA0}"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2C09901-F355-3E42-B26B-DA61ED3B9BF3}" type="datetimeFigureOut">
              <a:rPr lang="en-US" smtClean="0"/>
              <a:t>11/17/16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BF50114-8C60-F84D-95A7-C3B8145F0DA0}"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5" Type="http://schemas.openxmlformats.org/officeDocument/2006/relationships/oleObject" Target="../embeddings/oleObject3.bin"/><Relationship Id="rId6"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1" Type="http://schemas.openxmlformats.org/officeDocument/2006/relationships/oleObject" Target="../embeddings/oleObject8.bin"/><Relationship Id="rId12" Type="http://schemas.openxmlformats.org/officeDocument/2006/relationships/image" Target="../media/image9.emf"/><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4.bin"/><Relationship Id="rId4" Type="http://schemas.openxmlformats.org/officeDocument/2006/relationships/image" Target="../media/image5.emf"/><Relationship Id="rId5" Type="http://schemas.openxmlformats.org/officeDocument/2006/relationships/oleObject" Target="../embeddings/oleObject5.bin"/><Relationship Id="rId6" Type="http://schemas.openxmlformats.org/officeDocument/2006/relationships/image" Target="../media/image6.emf"/><Relationship Id="rId7" Type="http://schemas.openxmlformats.org/officeDocument/2006/relationships/oleObject" Target="../embeddings/oleObject6.bin"/><Relationship Id="rId8" Type="http://schemas.openxmlformats.org/officeDocument/2006/relationships/image" Target="../media/image7.emf"/><Relationship Id="rId9" Type="http://schemas.openxmlformats.org/officeDocument/2006/relationships/oleObject" Target="../embeddings/oleObject7.bin"/><Relationship Id="rId10"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0.emf"/><Relationship Id="rId5" Type="http://schemas.openxmlformats.org/officeDocument/2006/relationships/oleObject" Target="../embeddings/oleObject10.bin"/><Relationship Id="rId6"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1.emf"/><Relationship Id="rId5" Type="http://schemas.openxmlformats.org/officeDocument/2006/relationships/oleObject" Target="../embeddings/oleObject12.bin"/><Relationship Id="rId6" Type="http://schemas.openxmlformats.org/officeDocument/2006/relationships/image" Target="../media/image7.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2.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3.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3.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17.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Two-step and multi-step problems</a:t>
            </a:r>
            <a:endParaRPr lang="en-US" dirty="0"/>
          </a:p>
        </p:txBody>
      </p:sp>
      <p:sp>
        <p:nvSpPr>
          <p:cNvPr id="2" name="Title 1"/>
          <p:cNvSpPr>
            <a:spLocks noGrp="1"/>
          </p:cNvSpPr>
          <p:nvPr>
            <p:ph type="ctrTitle"/>
          </p:nvPr>
        </p:nvSpPr>
        <p:spPr/>
        <p:txBody>
          <a:bodyPr/>
          <a:lstStyle/>
          <a:p>
            <a:r>
              <a:rPr lang="en-US" dirty="0" smtClean="0"/>
              <a:t>Solving linear equations</a:t>
            </a:r>
            <a:endParaRPr lang="en-US" dirty="0"/>
          </a:p>
        </p:txBody>
      </p:sp>
    </p:spTree>
    <p:extLst>
      <p:ext uri="{BB962C8B-B14F-4D97-AF65-F5344CB8AC3E}">
        <p14:creationId xmlns:p14="http://schemas.microsoft.com/office/powerpoint/2010/main" val="22745210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4"/>
          <p:cNvGraphicFramePr>
            <a:graphicFrameLocks noGrp="1" noChangeAspect="1"/>
          </p:cNvGraphicFramePr>
          <p:nvPr>
            <p:ph idx="1"/>
            <p:extLst>
              <p:ext uri="{D42A27DB-BD31-4B8C-83A1-F6EECF244321}">
                <p14:modId xmlns:p14="http://schemas.microsoft.com/office/powerpoint/2010/main" val="246237883"/>
              </p:ext>
            </p:extLst>
          </p:nvPr>
        </p:nvGraphicFramePr>
        <p:xfrm>
          <a:off x="946754" y="2008962"/>
          <a:ext cx="1298575" cy="958850"/>
        </p:xfrm>
        <a:graphic>
          <a:graphicData uri="http://schemas.openxmlformats.org/presentationml/2006/ole">
            <mc:AlternateContent xmlns:mc="http://schemas.openxmlformats.org/markup-compatibility/2006">
              <mc:Choice xmlns:v="urn:schemas-microsoft-com:vml" Requires="v">
                <p:oleObj spid="_x0000_s3175" name="Equation" r:id="rId3" imgW="533400" imgH="393700" progId="Equation.3">
                  <p:embed/>
                </p:oleObj>
              </mc:Choice>
              <mc:Fallback>
                <p:oleObj name="Equation" r:id="rId3" imgW="533400" imgH="393700" progId="Equation.3">
                  <p:embed/>
                  <p:pic>
                    <p:nvPicPr>
                      <p:cNvPr id="0" name=""/>
                      <p:cNvPicPr/>
                      <p:nvPr/>
                    </p:nvPicPr>
                    <p:blipFill>
                      <a:blip r:embed="rId4"/>
                      <a:stretch>
                        <a:fillRect/>
                      </a:stretch>
                    </p:blipFill>
                    <p:spPr>
                      <a:xfrm>
                        <a:off x="946754" y="2008962"/>
                        <a:ext cx="1298575" cy="958850"/>
                      </a:xfrm>
                      <a:prstGeom prst="rect">
                        <a:avLst/>
                      </a:prstGeom>
                    </p:spPr>
                  </p:pic>
                </p:oleObj>
              </mc:Fallback>
            </mc:AlternateContent>
          </a:graphicData>
        </a:graphic>
      </p:graphicFrame>
      <p:sp>
        <p:nvSpPr>
          <p:cNvPr id="5" name="Rectangle 4"/>
          <p:cNvSpPr/>
          <p:nvPr/>
        </p:nvSpPr>
        <p:spPr>
          <a:xfrm>
            <a:off x="5327030" y="2026722"/>
            <a:ext cx="3020328" cy="461665"/>
          </a:xfrm>
          <a:prstGeom prst="rect">
            <a:avLst/>
          </a:prstGeom>
        </p:spPr>
        <p:txBody>
          <a:bodyPr wrap="none">
            <a:spAutoFit/>
          </a:bodyPr>
          <a:lstStyle/>
          <a:p>
            <a:r>
              <a:rPr lang="en-US" sz="2400" dirty="0" smtClean="0"/>
              <a:t>solution is: y= _____ </a:t>
            </a:r>
            <a:endParaRPr lang="en-US" sz="2400" dirty="0"/>
          </a:p>
        </p:txBody>
      </p:sp>
      <p:graphicFrame>
        <p:nvGraphicFramePr>
          <p:cNvPr id="7" name="Content Placeholder 4"/>
          <p:cNvGraphicFramePr>
            <a:graphicFrameLocks noChangeAspect="1"/>
          </p:cNvGraphicFramePr>
          <p:nvPr>
            <p:extLst>
              <p:ext uri="{D42A27DB-BD31-4B8C-83A1-F6EECF244321}">
                <p14:modId xmlns:p14="http://schemas.microsoft.com/office/powerpoint/2010/main" val="1197737327"/>
              </p:ext>
            </p:extLst>
          </p:nvPr>
        </p:nvGraphicFramePr>
        <p:xfrm>
          <a:off x="453438" y="2001507"/>
          <a:ext cx="2289175" cy="958850"/>
        </p:xfrm>
        <a:graphic>
          <a:graphicData uri="http://schemas.openxmlformats.org/presentationml/2006/ole">
            <mc:AlternateContent xmlns:mc="http://schemas.openxmlformats.org/markup-compatibility/2006">
              <mc:Choice xmlns:v="urn:schemas-microsoft-com:vml" Requires="v">
                <p:oleObj spid="_x0000_s3176" name="Equation" r:id="rId5" imgW="939800" imgH="393700" progId="Equation.3">
                  <p:embed/>
                </p:oleObj>
              </mc:Choice>
              <mc:Fallback>
                <p:oleObj name="Equation" r:id="rId5" imgW="939800" imgH="393700" progId="Equation.3">
                  <p:embed/>
                  <p:pic>
                    <p:nvPicPr>
                      <p:cNvPr id="0" name=""/>
                      <p:cNvPicPr/>
                      <p:nvPr/>
                    </p:nvPicPr>
                    <p:blipFill>
                      <a:blip r:embed="rId6"/>
                      <a:stretch>
                        <a:fillRect/>
                      </a:stretch>
                    </p:blipFill>
                    <p:spPr>
                      <a:xfrm>
                        <a:off x="453438" y="2001507"/>
                        <a:ext cx="2289175" cy="958850"/>
                      </a:xfrm>
                      <a:prstGeom prst="rect">
                        <a:avLst/>
                      </a:prstGeom>
                    </p:spPr>
                  </p:pic>
                </p:oleObj>
              </mc:Fallback>
            </mc:AlternateContent>
          </a:graphicData>
        </a:graphic>
      </p:graphicFrame>
      <p:cxnSp>
        <p:nvCxnSpPr>
          <p:cNvPr id="8" name="Straight Connector 7"/>
          <p:cNvCxnSpPr/>
          <p:nvPr/>
        </p:nvCxnSpPr>
        <p:spPr>
          <a:xfrm>
            <a:off x="571417" y="1932037"/>
            <a:ext cx="725846" cy="11127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28267" y="3215841"/>
            <a:ext cx="2263104" cy="892552"/>
          </a:xfrm>
          <a:prstGeom prst="rect">
            <a:avLst/>
          </a:prstGeom>
          <a:noFill/>
        </p:spPr>
        <p:txBody>
          <a:bodyPr wrap="square" rtlCol="0">
            <a:spAutoFit/>
          </a:bodyPr>
          <a:lstStyle/>
          <a:p>
            <a:r>
              <a:rPr lang="en-US" sz="2400" dirty="0" smtClean="0">
                <a:solidFill>
                  <a:srgbClr val="FF0000"/>
                </a:solidFill>
              </a:rPr>
              <a:t>  </a:t>
            </a:r>
            <a:r>
              <a:rPr lang="en-US" sz="2800" dirty="0" smtClean="0">
                <a:solidFill>
                  <a:srgbClr val="0000FF"/>
                </a:solidFill>
              </a:rPr>
              <a:t>y           48</a:t>
            </a:r>
          </a:p>
          <a:p>
            <a:endParaRPr lang="en-US" sz="2400" dirty="0">
              <a:solidFill>
                <a:srgbClr val="FF0000"/>
              </a:solidFill>
            </a:endParaRPr>
          </a:p>
        </p:txBody>
      </p:sp>
      <p:sp>
        <p:nvSpPr>
          <p:cNvPr id="11" name="TextBox 10"/>
          <p:cNvSpPr txBox="1"/>
          <p:nvPr/>
        </p:nvSpPr>
        <p:spPr>
          <a:xfrm>
            <a:off x="7465107" y="1995512"/>
            <a:ext cx="1084192" cy="738664"/>
          </a:xfrm>
          <a:prstGeom prst="rect">
            <a:avLst/>
          </a:prstGeom>
          <a:noFill/>
        </p:spPr>
        <p:txBody>
          <a:bodyPr wrap="square" rtlCol="0">
            <a:spAutoFit/>
          </a:bodyPr>
          <a:lstStyle/>
          <a:p>
            <a:r>
              <a:rPr lang="en-US" sz="2400" dirty="0" smtClean="0">
                <a:solidFill>
                  <a:srgbClr val="0000FF"/>
                </a:solidFill>
              </a:rPr>
              <a:t>48</a:t>
            </a:r>
            <a:endParaRPr lang="en-US" sz="2800" dirty="0" smtClean="0">
              <a:solidFill>
                <a:srgbClr val="0000FF"/>
              </a:solidFill>
            </a:endParaRPr>
          </a:p>
          <a:p>
            <a:endParaRPr lang="en-US" dirty="0"/>
          </a:p>
        </p:txBody>
      </p:sp>
      <p:sp>
        <p:nvSpPr>
          <p:cNvPr id="12" name="TextBox 11"/>
          <p:cNvSpPr txBox="1"/>
          <p:nvPr/>
        </p:nvSpPr>
        <p:spPr>
          <a:xfrm>
            <a:off x="197697" y="1432956"/>
            <a:ext cx="523925" cy="461665"/>
          </a:xfrm>
          <a:prstGeom prst="rect">
            <a:avLst/>
          </a:prstGeom>
          <a:noFill/>
        </p:spPr>
        <p:txBody>
          <a:bodyPr wrap="square" rtlCol="0">
            <a:spAutoFit/>
          </a:bodyPr>
          <a:lstStyle/>
          <a:p>
            <a:r>
              <a:rPr lang="en-US" sz="2400" dirty="0" smtClean="0"/>
              <a:t>e.  </a:t>
            </a:r>
            <a:endParaRPr lang="en-US" sz="2400" dirty="0"/>
          </a:p>
        </p:txBody>
      </p:sp>
      <p:cxnSp>
        <p:nvCxnSpPr>
          <p:cNvPr id="13" name="Straight Connector 12"/>
          <p:cNvCxnSpPr/>
          <p:nvPr/>
        </p:nvCxnSpPr>
        <p:spPr>
          <a:xfrm flipH="1">
            <a:off x="571417" y="2026722"/>
            <a:ext cx="725846" cy="101801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39112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Rectangle 4"/>
          <p:cNvSpPr/>
          <p:nvPr/>
        </p:nvSpPr>
        <p:spPr>
          <a:xfrm>
            <a:off x="5327030" y="2176927"/>
            <a:ext cx="3020328" cy="461665"/>
          </a:xfrm>
          <a:prstGeom prst="rect">
            <a:avLst/>
          </a:prstGeom>
        </p:spPr>
        <p:txBody>
          <a:bodyPr wrap="none">
            <a:spAutoFit/>
          </a:bodyPr>
          <a:lstStyle/>
          <a:p>
            <a:r>
              <a:rPr lang="en-US" sz="2400" dirty="0" smtClean="0"/>
              <a:t>solution is: y = _____ </a:t>
            </a:r>
            <a:endParaRPr lang="en-US" sz="2400" dirty="0"/>
          </a:p>
        </p:txBody>
      </p:sp>
      <p:graphicFrame>
        <p:nvGraphicFramePr>
          <p:cNvPr id="7" name="Content Placeholder 4"/>
          <p:cNvGraphicFramePr>
            <a:graphicFrameLocks noChangeAspect="1"/>
          </p:cNvGraphicFramePr>
          <p:nvPr>
            <p:extLst>
              <p:ext uri="{D42A27DB-BD31-4B8C-83A1-F6EECF244321}">
                <p14:modId xmlns:p14="http://schemas.microsoft.com/office/powerpoint/2010/main" val="1423474456"/>
              </p:ext>
            </p:extLst>
          </p:nvPr>
        </p:nvGraphicFramePr>
        <p:xfrm>
          <a:off x="1070873" y="1931988"/>
          <a:ext cx="1484313" cy="958850"/>
        </p:xfrm>
        <a:graphic>
          <a:graphicData uri="http://schemas.openxmlformats.org/presentationml/2006/ole">
            <mc:AlternateContent xmlns:mc="http://schemas.openxmlformats.org/markup-compatibility/2006">
              <mc:Choice xmlns:v="urn:schemas-microsoft-com:vml" Requires="v">
                <p:oleObj spid="_x0000_s4336" name="Equation" r:id="rId3" imgW="609600" imgH="393700" progId="Equation.3">
                  <p:embed/>
                </p:oleObj>
              </mc:Choice>
              <mc:Fallback>
                <p:oleObj name="Equation" r:id="rId3" imgW="609600" imgH="393700" progId="Equation.3">
                  <p:embed/>
                  <p:pic>
                    <p:nvPicPr>
                      <p:cNvPr id="0" name=""/>
                      <p:cNvPicPr/>
                      <p:nvPr/>
                    </p:nvPicPr>
                    <p:blipFill>
                      <a:blip r:embed="rId4"/>
                      <a:stretch>
                        <a:fillRect/>
                      </a:stretch>
                    </p:blipFill>
                    <p:spPr>
                      <a:xfrm>
                        <a:off x="1070873" y="1931988"/>
                        <a:ext cx="1484313" cy="958850"/>
                      </a:xfrm>
                      <a:prstGeom prst="rect">
                        <a:avLst/>
                      </a:prstGeom>
                    </p:spPr>
                  </p:pic>
                </p:oleObj>
              </mc:Fallback>
            </mc:AlternateContent>
          </a:graphicData>
        </a:graphic>
      </p:graphicFrame>
      <p:cxnSp>
        <p:nvCxnSpPr>
          <p:cNvPr id="8" name="Straight Connector 7"/>
          <p:cNvCxnSpPr/>
          <p:nvPr/>
        </p:nvCxnSpPr>
        <p:spPr>
          <a:xfrm>
            <a:off x="571417" y="1932037"/>
            <a:ext cx="903367" cy="954809"/>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28267" y="3215841"/>
            <a:ext cx="2263104" cy="461665"/>
          </a:xfrm>
          <a:prstGeom prst="rect">
            <a:avLst/>
          </a:prstGeom>
          <a:noFill/>
        </p:spPr>
        <p:txBody>
          <a:bodyPr wrap="square" rtlCol="0">
            <a:spAutoFit/>
          </a:bodyPr>
          <a:lstStyle/>
          <a:p>
            <a:r>
              <a:rPr lang="en-US" sz="2400" dirty="0" smtClean="0">
                <a:solidFill>
                  <a:srgbClr val="FF0000"/>
                </a:solidFill>
              </a:rPr>
              <a:t> </a:t>
            </a:r>
            <a:endParaRPr lang="en-US" sz="2400" dirty="0">
              <a:solidFill>
                <a:srgbClr val="FF0000"/>
              </a:solidFill>
            </a:endParaRPr>
          </a:p>
        </p:txBody>
      </p:sp>
      <p:graphicFrame>
        <p:nvGraphicFramePr>
          <p:cNvPr id="12" name="Content Placeholder 4"/>
          <p:cNvGraphicFramePr>
            <a:graphicFrameLocks noChangeAspect="1"/>
          </p:cNvGraphicFramePr>
          <p:nvPr>
            <p:extLst>
              <p:ext uri="{D42A27DB-BD31-4B8C-83A1-F6EECF244321}">
                <p14:modId xmlns:p14="http://schemas.microsoft.com/office/powerpoint/2010/main" val="1102623030"/>
              </p:ext>
            </p:extLst>
          </p:nvPr>
        </p:nvGraphicFramePr>
        <p:xfrm>
          <a:off x="385130" y="1927225"/>
          <a:ext cx="2876550" cy="958850"/>
        </p:xfrm>
        <a:graphic>
          <a:graphicData uri="http://schemas.openxmlformats.org/presentationml/2006/ole">
            <mc:AlternateContent xmlns:mc="http://schemas.openxmlformats.org/markup-compatibility/2006">
              <mc:Choice xmlns:v="urn:schemas-microsoft-com:vml" Requires="v">
                <p:oleObj spid="_x0000_s4337" name="Equation" r:id="rId5" imgW="1181100" imgH="393700" progId="Equation.3">
                  <p:embed/>
                </p:oleObj>
              </mc:Choice>
              <mc:Fallback>
                <p:oleObj name="Equation" r:id="rId5" imgW="1181100" imgH="393700" progId="Equation.3">
                  <p:embed/>
                  <p:pic>
                    <p:nvPicPr>
                      <p:cNvPr id="0" name=""/>
                      <p:cNvPicPr/>
                      <p:nvPr/>
                    </p:nvPicPr>
                    <p:blipFill>
                      <a:blip r:embed="rId6"/>
                      <a:stretch>
                        <a:fillRect/>
                      </a:stretch>
                    </p:blipFill>
                    <p:spPr>
                      <a:xfrm>
                        <a:off x="385130" y="1927225"/>
                        <a:ext cx="2876550" cy="958850"/>
                      </a:xfrm>
                      <a:prstGeom prst="rect">
                        <a:avLst/>
                      </a:prstGeom>
                    </p:spPr>
                  </p:pic>
                </p:oleObj>
              </mc:Fallback>
            </mc:AlternateContent>
          </a:graphicData>
        </a:graphic>
      </p:graphicFrame>
      <p:cxnSp>
        <p:nvCxnSpPr>
          <p:cNvPr id="13" name="Straight Connector 12"/>
          <p:cNvCxnSpPr/>
          <p:nvPr/>
        </p:nvCxnSpPr>
        <p:spPr>
          <a:xfrm flipH="1">
            <a:off x="571417" y="2026722"/>
            <a:ext cx="1039921" cy="8601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667261549"/>
              </p:ext>
            </p:extLst>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4338" name="Equation" r:id="rId7" imgW="114300" imgH="165100" progId="Equation.3">
                  <p:embed/>
                </p:oleObj>
              </mc:Choice>
              <mc:Fallback>
                <p:oleObj name="Equation" r:id="rId7" imgW="114300" imgH="165100" progId="Equation.3">
                  <p:embed/>
                  <p:pic>
                    <p:nvPicPr>
                      <p:cNvPr id="0" name=""/>
                      <p:cNvPicPr/>
                      <p:nvPr/>
                    </p:nvPicPr>
                    <p:blipFill>
                      <a:blip r:embed="rId8"/>
                      <a:stretch>
                        <a:fillRect/>
                      </a:stretch>
                    </p:blipFill>
                    <p:spPr>
                      <a:xfrm>
                        <a:off x="4514850" y="3346450"/>
                        <a:ext cx="114300" cy="1651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872871345"/>
              </p:ext>
            </p:extLst>
          </p:nvPr>
        </p:nvGraphicFramePr>
        <p:xfrm>
          <a:off x="1364456" y="3223806"/>
          <a:ext cx="1025026" cy="907400"/>
        </p:xfrm>
        <a:graphic>
          <a:graphicData uri="http://schemas.openxmlformats.org/presentationml/2006/ole">
            <mc:AlternateContent xmlns:mc="http://schemas.openxmlformats.org/markup-compatibility/2006">
              <mc:Choice xmlns:v="urn:schemas-microsoft-com:vml" Requires="v">
                <p:oleObj spid="_x0000_s4339" name="Equation" r:id="rId9" imgW="444500" imgH="393700" progId="Equation.3">
                  <p:embed/>
                </p:oleObj>
              </mc:Choice>
              <mc:Fallback>
                <p:oleObj name="Equation" r:id="rId9" imgW="444500" imgH="393700" progId="Equation.3">
                  <p:embed/>
                  <p:pic>
                    <p:nvPicPr>
                      <p:cNvPr id="0" name=""/>
                      <p:cNvPicPr/>
                      <p:nvPr/>
                    </p:nvPicPr>
                    <p:blipFill>
                      <a:blip r:embed="rId10"/>
                      <a:stretch>
                        <a:fillRect/>
                      </a:stretch>
                    </p:blipFill>
                    <p:spPr>
                      <a:xfrm>
                        <a:off x="1364456" y="3223806"/>
                        <a:ext cx="1025026" cy="907400"/>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267882456"/>
              </p:ext>
            </p:extLst>
          </p:nvPr>
        </p:nvGraphicFramePr>
        <p:xfrm>
          <a:off x="7523163" y="1695592"/>
          <a:ext cx="527050" cy="908050"/>
        </p:xfrm>
        <a:graphic>
          <a:graphicData uri="http://schemas.openxmlformats.org/presentationml/2006/ole">
            <mc:AlternateContent xmlns:mc="http://schemas.openxmlformats.org/markup-compatibility/2006">
              <mc:Choice xmlns:v="urn:schemas-microsoft-com:vml" Requires="v">
                <p:oleObj spid="_x0000_s4340" name="Equation" r:id="rId11" imgW="228600" imgH="393700" progId="Equation.3">
                  <p:embed/>
                </p:oleObj>
              </mc:Choice>
              <mc:Fallback>
                <p:oleObj name="Equation" r:id="rId11" imgW="228600" imgH="393700" progId="Equation.3">
                  <p:embed/>
                  <p:pic>
                    <p:nvPicPr>
                      <p:cNvPr id="0" name=""/>
                      <p:cNvPicPr/>
                      <p:nvPr/>
                    </p:nvPicPr>
                    <p:blipFill>
                      <a:blip r:embed="rId12"/>
                      <a:stretch>
                        <a:fillRect/>
                      </a:stretch>
                    </p:blipFill>
                    <p:spPr>
                      <a:xfrm>
                        <a:off x="7523163" y="1695592"/>
                        <a:ext cx="527050" cy="908050"/>
                      </a:xfrm>
                      <a:prstGeom prst="rect">
                        <a:avLst/>
                      </a:prstGeom>
                    </p:spPr>
                  </p:pic>
                </p:oleObj>
              </mc:Fallback>
            </mc:AlternateContent>
          </a:graphicData>
        </a:graphic>
      </p:graphicFrame>
      <p:sp>
        <p:nvSpPr>
          <p:cNvPr id="20" name="TextBox 19"/>
          <p:cNvSpPr txBox="1"/>
          <p:nvPr/>
        </p:nvSpPr>
        <p:spPr>
          <a:xfrm>
            <a:off x="163868" y="1501231"/>
            <a:ext cx="523925" cy="461665"/>
          </a:xfrm>
          <a:prstGeom prst="rect">
            <a:avLst/>
          </a:prstGeom>
          <a:noFill/>
        </p:spPr>
        <p:txBody>
          <a:bodyPr wrap="square" rtlCol="0">
            <a:spAutoFit/>
          </a:bodyPr>
          <a:lstStyle/>
          <a:p>
            <a:r>
              <a:rPr lang="en-US" sz="2400" dirty="0" smtClean="0"/>
              <a:t>f.  </a:t>
            </a:r>
            <a:endParaRPr lang="en-US" sz="2400" dirty="0"/>
          </a:p>
        </p:txBody>
      </p:sp>
    </p:spTree>
    <p:extLst>
      <p:ext uri="{BB962C8B-B14F-4D97-AF65-F5344CB8AC3E}">
        <p14:creationId xmlns:p14="http://schemas.microsoft.com/office/powerpoint/2010/main" val="907091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Rectangle 4"/>
          <p:cNvSpPr/>
          <p:nvPr/>
        </p:nvSpPr>
        <p:spPr>
          <a:xfrm>
            <a:off x="5327030" y="2176927"/>
            <a:ext cx="3020328" cy="461665"/>
          </a:xfrm>
          <a:prstGeom prst="rect">
            <a:avLst/>
          </a:prstGeom>
        </p:spPr>
        <p:txBody>
          <a:bodyPr wrap="none">
            <a:spAutoFit/>
          </a:bodyPr>
          <a:lstStyle/>
          <a:p>
            <a:r>
              <a:rPr lang="en-US" sz="2400" dirty="0" smtClean="0"/>
              <a:t>solution is: k = _____ </a:t>
            </a:r>
            <a:endParaRPr lang="en-US" sz="2400" dirty="0"/>
          </a:p>
        </p:txBody>
      </p:sp>
      <p:sp>
        <p:nvSpPr>
          <p:cNvPr id="10" name="TextBox 9"/>
          <p:cNvSpPr txBox="1"/>
          <p:nvPr/>
        </p:nvSpPr>
        <p:spPr>
          <a:xfrm>
            <a:off x="728267" y="3215841"/>
            <a:ext cx="2263104" cy="461665"/>
          </a:xfrm>
          <a:prstGeom prst="rect">
            <a:avLst/>
          </a:prstGeom>
          <a:noFill/>
        </p:spPr>
        <p:txBody>
          <a:bodyPr wrap="square" rtlCol="0">
            <a:spAutoFit/>
          </a:bodyPr>
          <a:lstStyle/>
          <a:p>
            <a:r>
              <a:rPr lang="en-US" sz="2400" dirty="0" smtClean="0">
                <a:solidFill>
                  <a:srgbClr val="FF0000"/>
                </a:solidFill>
              </a:rPr>
              <a:t> </a:t>
            </a:r>
            <a:endParaRPr lang="en-US" sz="2400" dirty="0">
              <a:solidFill>
                <a:srgbClr val="FF0000"/>
              </a:solidFill>
            </a:endParaRPr>
          </a:p>
        </p:txBody>
      </p:sp>
      <p:graphicFrame>
        <p:nvGraphicFramePr>
          <p:cNvPr id="12" name="Content Placeholder 4"/>
          <p:cNvGraphicFramePr>
            <a:graphicFrameLocks noChangeAspect="1"/>
          </p:cNvGraphicFramePr>
          <p:nvPr>
            <p:extLst>
              <p:ext uri="{D42A27DB-BD31-4B8C-83A1-F6EECF244321}">
                <p14:modId xmlns:p14="http://schemas.microsoft.com/office/powerpoint/2010/main" val="3667163422"/>
              </p:ext>
            </p:extLst>
          </p:nvPr>
        </p:nvGraphicFramePr>
        <p:xfrm>
          <a:off x="1570038" y="1697038"/>
          <a:ext cx="1330325" cy="958850"/>
        </p:xfrm>
        <a:graphic>
          <a:graphicData uri="http://schemas.openxmlformats.org/presentationml/2006/ole">
            <mc:AlternateContent xmlns:mc="http://schemas.openxmlformats.org/markup-compatibility/2006">
              <mc:Choice xmlns:v="urn:schemas-microsoft-com:vml" Requires="v">
                <p:oleObj spid="_x0000_s5277" name="Equation" r:id="rId3" imgW="546100" imgH="393700" progId="Equation.3">
                  <p:embed/>
                </p:oleObj>
              </mc:Choice>
              <mc:Fallback>
                <p:oleObj name="Equation" r:id="rId3" imgW="546100" imgH="393700" progId="Equation.3">
                  <p:embed/>
                  <p:pic>
                    <p:nvPicPr>
                      <p:cNvPr id="0" name=""/>
                      <p:cNvPicPr/>
                      <p:nvPr/>
                    </p:nvPicPr>
                    <p:blipFill>
                      <a:blip r:embed="rId4"/>
                      <a:stretch>
                        <a:fillRect/>
                      </a:stretch>
                    </p:blipFill>
                    <p:spPr>
                      <a:xfrm>
                        <a:off x="1570038" y="1697038"/>
                        <a:ext cx="1330325" cy="958850"/>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618368642"/>
              </p:ext>
            </p:extLst>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5278" name="Equation" r:id="rId5" imgW="114300" imgH="165100" progId="Equation.3">
                  <p:embed/>
                </p:oleObj>
              </mc:Choice>
              <mc:Fallback>
                <p:oleObj name="Equation" r:id="rId5" imgW="114300" imgH="165100" progId="Equation.3">
                  <p:embed/>
                  <p:pic>
                    <p:nvPicPr>
                      <p:cNvPr id="0" name=""/>
                      <p:cNvPicPr/>
                      <p:nvPr/>
                    </p:nvPicPr>
                    <p:blipFill>
                      <a:blip r:embed="rId6"/>
                      <a:stretch>
                        <a:fillRect/>
                      </a:stretch>
                    </p:blipFill>
                    <p:spPr>
                      <a:xfrm>
                        <a:off x="4514850" y="3346450"/>
                        <a:ext cx="114300" cy="165100"/>
                      </a:xfrm>
                      <a:prstGeom prst="rect">
                        <a:avLst/>
                      </a:prstGeom>
                    </p:spPr>
                  </p:pic>
                </p:oleObj>
              </mc:Fallback>
            </mc:AlternateContent>
          </a:graphicData>
        </a:graphic>
      </p:graphicFrame>
      <p:sp>
        <p:nvSpPr>
          <p:cNvPr id="14" name="TextBox 13"/>
          <p:cNvSpPr txBox="1"/>
          <p:nvPr/>
        </p:nvSpPr>
        <p:spPr>
          <a:xfrm>
            <a:off x="163868" y="1501231"/>
            <a:ext cx="523925" cy="461665"/>
          </a:xfrm>
          <a:prstGeom prst="rect">
            <a:avLst/>
          </a:prstGeom>
          <a:noFill/>
        </p:spPr>
        <p:txBody>
          <a:bodyPr wrap="square" rtlCol="0">
            <a:spAutoFit/>
          </a:bodyPr>
          <a:lstStyle/>
          <a:p>
            <a:r>
              <a:rPr lang="en-US" sz="2400" dirty="0" smtClean="0"/>
              <a:t>g.  </a:t>
            </a:r>
            <a:endParaRPr lang="en-US" sz="2400" dirty="0"/>
          </a:p>
        </p:txBody>
      </p:sp>
    </p:spTree>
    <p:extLst>
      <p:ext uri="{BB962C8B-B14F-4D97-AF65-F5344CB8AC3E}">
        <p14:creationId xmlns:p14="http://schemas.microsoft.com/office/powerpoint/2010/main" val="100878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Rectangle 4"/>
          <p:cNvSpPr/>
          <p:nvPr/>
        </p:nvSpPr>
        <p:spPr>
          <a:xfrm>
            <a:off x="5327030" y="2176927"/>
            <a:ext cx="3020328" cy="461665"/>
          </a:xfrm>
          <a:prstGeom prst="rect">
            <a:avLst/>
          </a:prstGeom>
        </p:spPr>
        <p:txBody>
          <a:bodyPr wrap="none">
            <a:spAutoFit/>
          </a:bodyPr>
          <a:lstStyle/>
          <a:p>
            <a:r>
              <a:rPr lang="en-US" sz="2400" dirty="0" smtClean="0"/>
              <a:t>solution is: k = _____ </a:t>
            </a:r>
            <a:endParaRPr lang="en-US" sz="2400" dirty="0"/>
          </a:p>
        </p:txBody>
      </p:sp>
      <p:graphicFrame>
        <p:nvGraphicFramePr>
          <p:cNvPr id="7" name="Content Placeholder 4"/>
          <p:cNvGraphicFramePr>
            <a:graphicFrameLocks noChangeAspect="1"/>
          </p:cNvGraphicFramePr>
          <p:nvPr>
            <p:extLst>
              <p:ext uri="{D42A27DB-BD31-4B8C-83A1-F6EECF244321}">
                <p14:modId xmlns:p14="http://schemas.microsoft.com/office/powerpoint/2010/main" val="2435303212"/>
              </p:ext>
            </p:extLst>
          </p:nvPr>
        </p:nvGraphicFramePr>
        <p:xfrm>
          <a:off x="915988" y="1931988"/>
          <a:ext cx="1795462" cy="958850"/>
        </p:xfrm>
        <a:graphic>
          <a:graphicData uri="http://schemas.openxmlformats.org/presentationml/2006/ole">
            <mc:AlternateContent xmlns:mc="http://schemas.openxmlformats.org/markup-compatibility/2006">
              <mc:Choice xmlns:v="urn:schemas-microsoft-com:vml" Requires="v">
                <p:oleObj spid="_x0000_s6301" name="Equation" r:id="rId3" imgW="736600" imgH="393700" progId="Equation.3">
                  <p:embed/>
                </p:oleObj>
              </mc:Choice>
              <mc:Fallback>
                <p:oleObj name="Equation" r:id="rId3" imgW="736600" imgH="393700" progId="Equation.3">
                  <p:embed/>
                  <p:pic>
                    <p:nvPicPr>
                      <p:cNvPr id="0" name=""/>
                      <p:cNvPicPr/>
                      <p:nvPr/>
                    </p:nvPicPr>
                    <p:blipFill>
                      <a:blip r:embed="rId4"/>
                      <a:stretch>
                        <a:fillRect/>
                      </a:stretch>
                    </p:blipFill>
                    <p:spPr>
                      <a:xfrm>
                        <a:off x="915988" y="1931988"/>
                        <a:ext cx="1795462" cy="958850"/>
                      </a:xfrm>
                      <a:prstGeom prst="rect">
                        <a:avLst/>
                      </a:prstGeom>
                    </p:spPr>
                  </p:pic>
                </p:oleObj>
              </mc:Fallback>
            </mc:AlternateContent>
          </a:graphicData>
        </a:graphic>
      </p:graphicFrame>
      <p:sp>
        <p:nvSpPr>
          <p:cNvPr id="10" name="TextBox 9"/>
          <p:cNvSpPr txBox="1"/>
          <p:nvPr/>
        </p:nvSpPr>
        <p:spPr>
          <a:xfrm>
            <a:off x="728267" y="3215841"/>
            <a:ext cx="2263104" cy="461665"/>
          </a:xfrm>
          <a:prstGeom prst="rect">
            <a:avLst/>
          </a:prstGeom>
          <a:noFill/>
        </p:spPr>
        <p:txBody>
          <a:bodyPr wrap="square" rtlCol="0">
            <a:spAutoFit/>
          </a:bodyPr>
          <a:lstStyle/>
          <a:p>
            <a:r>
              <a:rPr lang="en-US" sz="2400" dirty="0" smtClean="0">
                <a:solidFill>
                  <a:srgbClr val="FF0000"/>
                </a:solidFill>
              </a:rPr>
              <a:t> </a:t>
            </a:r>
            <a:endParaRPr lang="en-US" sz="2400" dirty="0">
              <a:solidFill>
                <a:srgbClr val="FF0000"/>
              </a:solidFill>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578095252"/>
              </p:ext>
            </p:extLst>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6302" name="Equation" r:id="rId5" imgW="114300" imgH="165100" progId="Equation.3">
                  <p:embed/>
                </p:oleObj>
              </mc:Choice>
              <mc:Fallback>
                <p:oleObj name="Equation" r:id="rId5" imgW="114300" imgH="165100" progId="Equation.3">
                  <p:embed/>
                  <p:pic>
                    <p:nvPicPr>
                      <p:cNvPr id="0" name=""/>
                      <p:cNvPicPr/>
                      <p:nvPr/>
                    </p:nvPicPr>
                    <p:blipFill>
                      <a:blip r:embed="rId6"/>
                      <a:stretch>
                        <a:fillRect/>
                      </a:stretch>
                    </p:blipFill>
                    <p:spPr>
                      <a:xfrm>
                        <a:off x="4514850" y="3346450"/>
                        <a:ext cx="114300" cy="165100"/>
                      </a:xfrm>
                      <a:prstGeom prst="rect">
                        <a:avLst/>
                      </a:prstGeom>
                    </p:spPr>
                  </p:pic>
                </p:oleObj>
              </mc:Fallback>
            </mc:AlternateContent>
          </a:graphicData>
        </a:graphic>
      </p:graphicFrame>
      <p:sp>
        <p:nvSpPr>
          <p:cNvPr id="14" name="TextBox 13"/>
          <p:cNvSpPr txBox="1"/>
          <p:nvPr/>
        </p:nvSpPr>
        <p:spPr>
          <a:xfrm>
            <a:off x="163868" y="1501231"/>
            <a:ext cx="523925" cy="461665"/>
          </a:xfrm>
          <a:prstGeom prst="rect">
            <a:avLst/>
          </a:prstGeom>
          <a:noFill/>
        </p:spPr>
        <p:txBody>
          <a:bodyPr wrap="square" rtlCol="0">
            <a:spAutoFit/>
          </a:bodyPr>
          <a:lstStyle/>
          <a:p>
            <a:r>
              <a:rPr lang="en-US" sz="2400" dirty="0" smtClean="0"/>
              <a:t>h.  </a:t>
            </a:r>
            <a:endParaRPr lang="en-US" sz="2400" dirty="0"/>
          </a:p>
        </p:txBody>
      </p:sp>
    </p:spTree>
    <p:extLst>
      <p:ext uri="{BB962C8B-B14F-4D97-AF65-F5344CB8AC3E}">
        <p14:creationId xmlns:p14="http://schemas.microsoft.com/office/powerpoint/2010/main" val="14188780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b="1" dirty="0"/>
              <a:t>8.EE.C.7.  Solve linear equations in one variable.</a:t>
            </a:r>
            <a:endParaRPr lang="en-US" dirty="0"/>
          </a:p>
          <a:p>
            <a:pPr marL="114300" indent="0">
              <a:buNone/>
            </a:pPr>
            <a:r>
              <a:rPr lang="en-US" dirty="0"/>
              <a:t>a. Give examples of linear equations in one variable with one solution, infinitely many solutions, or no solutions. Show which of these possibilities is the case by successively transforming the given equation into simpler forms, until an equivalent equation of the form </a:t>
            </a:r>
            <a:r>
              <a:rPr lang="en-US" i="1" dirty="0"/>
              <a:t>x</a:t>
            </a:r>
            <a:r>
              <a:rPr lang="en-US" dirty="0"/>
              <a:t> = </a:t>
            </a:r>
            <a:r>
              <a:rPr lang="en-US" i="1" dirty="0"/>
              <a:t>a</a:t>
            </a:r>
            <a:r>
              <a:rPr lang="en-US" dirty="0"/>
              <a:t>, </a:t>
            </a:r>
            <a:r>
              <a:rPr lang="en-US" i="1" dirty="0"/>
              <a:t>a</a:t>
            </a:r>
            <a:r>
              <a:rPr lang="en-US" dirty="0"/>
              <a:t> = </a:t>
            </a:r>
            <a:r>
              <a:rPr lang="en-US" i="1" dirty="0"/>
              <a:t>a</a:t>
            </a:r>
            <a:r>
              <a:rPr lang="en-US" dirty="0"/>
              <a:t>, or </a:t>
            </a:r>
            <a:r>
              <a:rPr lang="en-US" i="1" dirty="0"/>
              <a:t>a</a:t>
            </a:r>
            <a:r>
              <a:rPr lang="en-US" dirty="0"/>
              <a:t> = </a:t>
            </a:r>
            <a:r>
              <a:rPr lang="en-US" i="1" dirty="0"/>
              <a:t>b</a:t>
            </a:r>
            <a:r>
              <a:rPr lang="en-US" dirty="0"/>
              <a:t> results (where </a:t>
            </a:r>
            <a:r>
              <a:rPr lang="en-US" i="1" dirty="0"/>
              <a:t>a</a:t>
            </a:r>
            <a:r>
              <a:rPr lang="en-US" dirty="0"/>
              <a:t> and </a:t>
            </a:r>
            <a:r>
              <a:rPr lang="en-US" i="1" dirty="0"/>
              <a:t>b</a:t>
            </a:r>
            <a:r>
              <a:rPr lang="en-US" dirty="0"/>
              <a:t> are different numbers).</a:t>
            </a:r>
          </a:p>
          <a:p>
            <a:pPr marL="114300" indent="0">
              <a:buNone/>
            </a:pPr>
            <a:r>
              <a:rPr lang="en-US" dirty="0"/>
              <a:t> </a:t>
            </a:r>
          </a:p>
          <a:p>
            <a:pPr marL="114300" indent="0">
              <a:buNone/>
            </a:pPr>
            <a:r>
              <a:rPr lang="en-US" dirty="0"/>
              <a:t>b. Solve linear equations with rational number coefficients, including equations whose solutions require expanding expressions using the distributive property and collecting like terms.</a:t>
            </a:r>
          </a:p>
          <a:p>
            <a:endParaRPr lang="en-US" dirty="0"/>
          </a:p>
        </p:txBody>
      </p:sp>
    </p:spTree>
    <p:extLst>
      <p:ext uri="{BB962C8B-B14F-4D97-AF65-F5344CB8AC3E}">
        <p14:creationId xmlns:p14="http://schemas.microsoft.com/office/powerpoint/2010/main" val="29204519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Two-step equations</a:t>
            </a:r>
            <a:r>
              <a:rPr lang="en-US" dirty="0"/>
              <a:t> </a:t>
            </a:r>
            <a:r>
              <a:rPr lang="en-US" dirty="0" smtClean="0"/>
              <a:t> </a:t>
            </a:r>
            <a:endParaRPr lang="en-US" dirty="0"/>
          </a:p>
        </p:txBody>
      </p:sp>
      <p:sp>
        <p:nvSpPr>
          <p:cNvPr id="3" name="Content Placeholder 2"/>
          <p:cNvSpPr>
            <a:spLocks noGrp="1"/>
          </p:cNvSpPr>
          <p:nvPr>
            <p:ph idx="1"/>
          </p:nvPr>
        </p:nvSpPr>
        <p:spPr/>
        <p:txBody>
          <a:bodyPr/>
          <a:lstStyle/>
          <a:p>
            <a:endParaRPr lang="en-US" dirty="0"/>
          </a:p>
          <a:p>
            <a:pPr marL="114300" indent="0">
              <a:buNone/>
            </a:pPr>
            <a:r>
              <a:rPr lang="en-US" dirty="0" smtClean="0"/>
              <a:t>1</a:t>
            </a:r>
            <a:r>
              <a:rPr lang="en-US" baseline="30000" dirty="0" smtClean="0"/>
              <a:t>st</a:t>
            </a:r>
            <a:r>
              <a:rPr lang="en-US" dirty="0" smtClean="0"/>
              <a:t> </a:t>
            </a:r>
            <a:r>
              <a:rPr lang="en-US" dirty="0"/>
              <a:t>undo the </a:t>
            </a:r>
            <a:r>
              <a:rPr lang="en-US" u="sng" dirty="0" smtClean="0"/>
              <a:t>______________________________</a:t>
            </a:r>
          </a:p>
          <a:p>
            <a:pPr marL="114300" indent="0">
              <a:buNone/>
            </a:pPr>
            <a:endParaRPr lang="en-US" u="sng" dirty="0"/>
          </a:p>
          <a:p>
            <a:pPr marL="114300" indent="0">
              <a:buNone/>
            </a:pPr>
            <a:r>
              <a:rPr lang="en-US" dirty="0" smtClean="0"/>
              <a:t>2</a:t>
            </a:r>
            <a:r>
              <a:rPr lang="en-US" baseline="30000" dirty="0" smtClean="0"/>
              <a:t>nd</a:t>
            </a:r>
            <a:r>
              <a:rPr lang="en-US" dirty="0" smtClean="0"/>
              <a:t> </a:t>
            </a:r>
            <a:r>
              <a:rPr lang="en-US" dirty="0"/>
              <a:t>undo the </a:t>
            </a:r>
            <a:r>
              <a:rPr lang="en-US" u="sng" dirty="0" smtClean="0"/>
              <a:t>_____________________________</a:t>
            </a:r>
            <a:endParaRPr lang="en-US" dirty="0"/>
          </a:p>
          <a:p>
            <a:endParaRPr lang="en-US" dirty="0" smtClean="0"/>
          </a:p>
          <a:p>
            <a:pPr marL="114300" indent="0">
              <a:buNone/>
            </a:pPr>
            <a:r>
              <a:rPr lang="en-US" dirty="0"/>
              <a:t>x = a</a:t>
            </a:r>
          </a:p>
          <a:p>
            <a:endParaRPr lang="en-US" dirty="0"/>
          </a:p>
        </p:txBody>
      </p:sp>
      <p:sp>
        <p:nvSpPr>
          <p:cNvPr id="4" name="TextBox 3"/>
          <p:cNvSpPr txBox="1"/>
          <p:nvPr/>
        </p:nvSpPr>
        <p:spPr>
          <a:xfrm>
            <a:off x="2607118" y="2077272"/>
            <a:ext cx="4493692" cy="523220"/>
          </a:xfrm>
          <a:prstGeom prst="rect">
            <a:avLst/>
          </a:prstGeom>
          <a:noFill/>
        </p:spPr>
        <p:txBody>
          <a:bodyPr wrap="square" rtlCol="0">
            <a:spAutoFit/>
          </a:bodyPr>
          <a:lstStyle/>
          <a:p>
            <a:r>
              <a:rPr lang="en-US" sz="2800" dirty="0" smtClean="0">
                <a:solidFill>
                  <a:srgbClr val="000090"/>
                </a:solidFill>
              </a:rPr>
              <a:t>addition/subtraction</a:t>
            </a:r>
            <a:endParaRPr lang="en-US" sz="2800" dirty="0">
              <a:solidFill>
                <a:srgbClr val="000090"/>
              </a:solidFill>
            </a:endParaRPr>
          </a:p>
        </p:txBody>
      </p:sp>
      <p:sp>
        <p:nvSpPr>
          <p:cNvPr id="5" name="TextBox 4"/>
          <p:cNvSpPr txBox="1"/>
          <p:nvPr/>
        </p:nvSpPr>
        <p:spPr>
          <a:xfrm>
            <a:off x="2607118" y="2967018"/>
            <a:ext cx="4493692" cy="523220"/>
          </a:xfrm>
          <a:prstGeom prst="rect">
            <a:avLst/>
          </a:prstGeom>
          <a:noFill/>
        </p:spPr>
        <p:txBody>
          <a:bodyPr wrap="square" rtlCol="0">
            <a:spAutoFit/>
          </a:bodyPr>
          <a:lstStyle/>
          <a:p>
            <a:r>
              <a:rPr lang="en-US" sz="2800" dirty="0">
                <a:solidFill>
                  <a:srgbClr val="000090"/>
                </a:solidFill>
              </a:rPr>
              <a:t>m</a:t>
            </a:r>
            <a:r>
              <a:rPr lang="en-US" sz="2800" dirty="0" smtClean="0">
                <a:solidFill>
                  <a:srgbClr val="000090"/>
                </a:solidFill>
              </a:rPr>
              <a:t>ultiplication/division</a:t>
            </a:r>
            <a:endParaRPr lang="en-US" sz="2800" dirty="0">
              <a:solidFill>
                <a:srgbClr val="000090"/>
              </a:solidFill>
            </a:endParaRPr>
          </a:p>
        </p:txBody>
      </p:sp>
    </p:spTree>
    <p:extLst>
      <p:ext uri="{BB962C8B-B14F-4D97-AF65-F5344CB8AC3E}">
        <p14:creationId xmlns:p14="http://schemas.microsoft.com/office/powerpoint/2010/main" val="26308113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i.  3x + 10 = 25         solution is: x = _____</a:t>
            </a:r>
          </a:p>
          <a:p>
            <a:pPr marL="114300" indent="0">
              <a:buNone/>
            </a:pPr>
            <a:endParaRPr lang="en-US" dirty="0"/>
          </a:p>
        </p:txBody>
      </p:sp>
      <p:sp>
        <p:nvSpPr>
          <p:cNvPr id="4" name="TextBox 3"/>
          <p:cNvSpPr txBox="1"/>
          <p:nvPr/>
        </p:nvSpPr>
        <p:spPr>
          <a:xfrm>
            <a:off x="1474783" y="2199678"/>
            <a:ext cx="1761547" cy="461665"/>
          </a:xfrm>
          <a:prstGeom prst="rect">
            <a:avLst/>
          </a:prstGeom>
          <a:noFill/>
        </p:spPr>
        <p:txBody>
          <a:bodyPr wrap="square" rtlCol="0">
            <a:spAutoFit/>
          </a:bodyPr>
          <a:lstStyle/>
          <a:p>
            <a:r>
              <a:rPr lang="en-US" sz="2400" dirty="0" smtClean="0">
                <a:solidFill>
                  <a:srgbClr val="FF0000"/>
                </a:solidFill>
              </a:rPr>
              <a:t>-10   -10</a:t>
            </a:r>
            <a:endParaRPr lang="en-US" sz="2400" dirty="0">
              <a:solidFill>
                <a:srgbClr val="FF0000"/>
              </a:solidFill>
            </a:endParaRPr>
          </a:p>
        </p:txBody>
      </p:sp>
      <p:cxnSp>
        <p:nvCxnSpPr>
          <p:cNvPr id="5" name="Straight Connector 4"/>
          <p:cNvCxnSpPr/>
          <p:nvPr/>
        </p:nvCxnSpPr>
        <p:spPr>
          <a:xfrm>
            <a:off x="1777136" y="1610914"/>
            <a:ext cx="130933" cy="113073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037811" y="2935729"/>
            <a:ext cx="2690114" cy="461665"/>
          </a:xfrm>
          <a:prstGeom prst="rect">
            <a:avLst/>
          </a:prstGeom>
          <a:noFill/>
        </p:spPr>
        <p:txBody>
          <a:bodyPr wrap="square" rtlCol="0">
            <a:spAutoFit/>
          </a:bodyPr>
          <a:lstStyle/>
          <a:p>
            <a:r>
              <a:rPr lang="en-US" sz="2400" dirty="0" smtClean="0">
                <a:solidFill>
                  <a:srgbClr val="3366FF"/>
                </a:solidFill>
              </a:rPr>
              <a:t>       3x = 15</a:t>
            </a:r>
            <a:endParaRPr lang="en-US" sz="2400" dirty="0">
              <a:solidFill>
                <a:srgbClr val="3366FF"/>
              </a:solidFill>
            </a:endParaRPr>
          </a:p>
        </p:txBody>
      </p:sp>
      <p:sp>
        <p:nvSpPr>
          <p:cNvPr id="7" name="TextBox 6"/>
          <p:cNvSpPr txBox="1"/>
          <p:nvPr/>
        </p:nvSpPr>
        <p:spPr>
          <a:xfrm>
            <a:off x="1365540" y="3271919"/>
            <a:ext cx="2130243" cy="830997"/>
          </a:xfrm>
          <a:prstGeom prst="rect">
            <a:avLst/>
          </a:prstGeom>
          <a:noFill/>
        </p:spPr>
        <p:txBody>
          <a:bodyPr wrap="square" rtlCol="0">
            <a:spAutoFit/>
          </a:bodyPr>
          <a:lstStyle/>
          <a:p>
            <a:r>
              <a:rPr lang="en-US" sz="2400" dirty="0" smtClean="0">
                <a:solidFill>
                  <a:srgbClr val="660066"/>
                </a:solidFill>
              </a:rPr>
              <a:t>   ___   ___</a:t>
            </a:r>
          </a:p>
          <a:p>
            <a:r>
              <a:rPr lang="en-US" sz="2400" dirty="0">
                <a:solidFill>
                  <a:srgbClr val="660066"/>
                </a:solidFill>
              </a:rPr>
              <a:t> </a:t>
            </a:r>
            <a:r>
              <a:rPr lang="en-US" sz="2400" dirty="0" smtClean="0">
                <a:solidFill>
                  <a:srgbClr val="660066"/>
                </a:solidFill>
              </a:rPr>
              <a:t>   3       3</a:t>
            </a:r>
            <a:endParaRPr lang="en-US" sz="2400" dirty="0">
              <a:solidFill>
                <a:srgbClr val="660066"/>
              </a:solidFill>
            </a:endParaRPr>
          </a:p>
        </p:txBody>
      </p:sp>
      <p:cxnSp>
        <p:nvCxnSpPr>
          <p:cNvPr id="8" name="Straight Connector 7"/>
          <p:cNvCxnSpPr/>
          <p:nvPr/>
        </p:nvCxnSpPr>
        <p:spPr>
          <a:xfrm>
            <a:off x="1777136" y="2930043"/>
            <a:ext cx="130933" cy="93470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777136" y="4410421"/>
            <a:ext cx="1718647" cy="461665"/>
          </a:xfrm>
          <a:prstGeom prst="rect">
            <a:avLst/>
          </a:prstGeom>
          <a:noFill/>
        </p:spPr>
        <p:txBody>
          <a:bodyPr wrap="square" rtlCol="0">
            <a:spAutoFit/>
          </a:bodyPr>
          <a:lstStyle/>
          <a:p>
            <a:r>
              <a:rPr lang="en-US" sz="2400" dirty="0" smtClean="0">
                <a:solidFill>
                  <a:srgbClr val="008000"/>
                </a:solidFill>
              </a:rPr>
              <a:t>x = 5</a:t>
            </a:r>
            <a:endParaRPr lang="en-US" sz="2400" dirty="0">
              <a:solidFill>
                <a:srgbClr val="008000"/>
              </a:solidFill>
            </a:endParaRPr>
          </a:p>
        </p:txBody>
      </p:sp>
      <p:sp>
        <p:nvSpPr>
          <p:cNvPr id="12" name="TextBox 11"/>
          <p:cNvSpPr txBox="1"/>
          <p:nvPr/>
        </p:nvSpPr>
        <p:spPr>
          <a:xfrm>
            <a:off x="5493598" y="1752600"/>
            <a:ext cx="664990" cy="461665"/>
          </a:xfrm>
          <a:prstGeom prst="rect">
            <a:avLst/>
          </a:prstGeom>
          <a:noFill/>
        </p:spPr>
        <p:txBody>
          <a:bodyPr wrap="square" rtlCol="0">
            <a:spAutoFit/>
          </a:bodyPr>
          <a:lstStyle/>
          <a:p>
            <a:r>
              <a:rPr lang="en-US" sz="2400" dirty="0" smtClean="0">
                <a:solidFill>
                  <a:srgbClr val="000090"/>
                </a:solidFill>
              </a:rPr>
              <a:t> 5</a:t>
            </a:r>
            <a:endParaRPr lang="en-US" sz="2400" dirty="0">
              <a:solidFill>
                <a:srgbClr val="000090"/>
              </a:solidFill>
            </a:endParaRPr>
          </a:p>
        </p:txBody>
      </p:sp>
    </p:spTree>
    <p:extLst>
      <p:ext uri="{BB962C8B-B14F-4D97-AF65-F5344CB8AC3E}">
        <p14:creationId xmlns:p14="http://schemas.microsoft.com/office/powerpoint/2010/main" val="478667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j.  4x + 8 = </a:t>
            </a:r>
            <a:r>
              <a:rPr lang="en-US" dirty="0" smtClean="0"/>
              <a:t>-28                             solution </a:t>
            </a:r>
            <a:r>
              <a:rPr lang="en-US" dirty="0"/>
              <a:t>is: x = _____ </a:t>
            </a:r>
          </a:p>
        </p:txBody>
      </p:sp>
      <p:sp>
        <p:nvSpPr>
          <p:cNvPr id="4" name="TextBox 3"/>
          <p:cNvSpPr txBox="1"/>
          <p:nvPr/>
        </p:nvSpPr>
        <p:spPr>
          <a:xfrm>
            <a:off x="1324574" y="2199678"/>
            <a:ext cx="1761547" cy="461665"/>
          </a:xfrm>
          <a:prstGeom prst="rect">
            <a:avLst/>
          </a:prstGeom>
          <a:noFill/>
        </p:spPr>
        <p:txBody>
          <a:bodyPr wrap="square" rtlCol="0">
            <a:spAutoFit/>
          </a:bodyPr>
          <a:lstStyle/>
          <a:p>
            <a:r>
              <a:rPr lang="en-US" sz="2400" dirty="0" smtClean="0">
                <a:solidFill>
                  <a:srgbClr val="FF0000"/>
                </a:solidFill>
              </a:rPr>
              <a:t>  -8      -8</a:t>
            </a:r>
            <a:endParaRPr lang="en-US" sz="2400" dirty="0">
              <a:solidFill>
                <a:srgbClr val="FF0000"/>
              </a:solidFill>
            </a:endParaRPr>
          </a:p>
        </p:txBody>
      </p:sp>
      <p:cxnSp>
        <p:nvCxnSpPr>
          <p:cNvPr id="5" name="Straight Connector 4"/>
          <p:cNvCxnSpPr/>
          <p:nvPr/>
        </p:nvCxnSpPr>
        <p:spPr>
          <a:xfrm>
            <a:off x="1777136" y="1610914"/>
            <a:ext cx="130933" cy="113073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764703" y="2922074"/>
            <a:ext cx="2690114" cy="461665"/>
          </a:xfrm>
          <a:prstGeom prst="rect">
            <a:avLst/>
          </a:prstGeom>
          <a:noFill/>
        </p:spPr>
        <p:txBody>
          <a:bodyPr wrap="square" rtlCol="0">
            <a:spAutoFit/>
          </a:bodyPr>
          <a:lstStyle/>
          <a:p>
            <a:r>
              <a:rPr lang="en-US" sz="2400" dirty="0" smtClean="0">
                <a:solidFill>
                  <a:srgbClr val="3366FF"/>
                </a:solidFill>
              </a:rPr>
              <a:t>       4x = -36</a:t>
            </a:r>
            <a:endParaRPr lang="en-US" sz="2400" dirty="0">
              <a:solidFill>
                <a:srgbClr val="3366FF"/>
              </a:solidFill>
            </a:endParaRPr>
          </a:p>
        </p:txBody>
      </p:sp>
      <p:sp>
        <p:nvSpPr>
          <p:cNvPr id="8" name="TextBox 7"/>
          <p:cNvSpPr txBox="1"/>
          <p:nvPr/>
        </p:nvSpPr>
        <p:spPr>
          <a:xfrm>
            <a:off x="1092429" y="2968240"/>
            <a:ext cx="2130243" cy="830997"/>
          </a:xfrm>
          <a:prstGeom prst="rect">
            <a:avLst/>
          </a:prstGeom>
          <a:noFill/>
        </p:spPr>
        <p:txBody>
          <a:bodyPr wrap="square" rtlCol="0">
            <a:spAutoFit/>
          </a:bodyPr>
          <a:lstStyle/>
          <a:p>
            <a:r>
              <a:rPr lang="en-US" sz="2400" dirty="0" smtClean="0">
                <a:solidFill>
                  <a:srgbClr val="660066"/>
                </a:solidFill>
              </a:rPr>
              <a:t>   ___   ___</a:t>
            </a:r>
          </a:p>
          <a:p>
            <a:r>
              <a:rPr lang="en-US" sz="2400" dirty="0">
                <a:solidFill>
                  <a:srgbClr val="660066"/>
                </a:solidFill>
              </a:rPr>
              <a:t> </a:t>
            </a:r>
            <a:r>
              <a:rPr lang="en-US" sz="2400" dirty="0" smtClean="0">
                <a:solidFill>
                  <a:srgbClr val="660066"/>
                </a:solidFill>
              </a:rPr>
              <a:t>   4       4</a:t>
            </a:r>
            <a:endParaRPr lang="en-US" sz="2400" dirty="0">
              <a:solidFill>
                <a:srgbClr val="660066"/>
              </a:solidFill>
            </a:endParaRPr>
          </a:p>
        </p:txBody>
      </p:sp>
      <p:cxnSp>
        <p:nvCxnSpPr>
          <p:cNvPr id="9" name="Straight Connector 8"/>
          <p:cNvCxnSpPr/>
          <p:nvPr/>
        </p:nvCxnSpPr>
        <p:spPr>
          <a:xfrm>
            <a:off x="1519874" y="2922074"/>
            <a:ext cx="130933" cy="8771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777136" y="4410421"/>
            <a:ext cx="1718647" cy="461665"/>
          </a:xfrm>
          <a:prstGeom prst="rect">
            <a:avLst/>
          </a:prstGeom>
          <a:noFill/>
        </p:spPr>
        <p:txBody>
          <a:bodyPr wrap="square" rtlCol="0">
            <a:spAutoFit/>
          </a:bodyPr>
          <a:lstStyle/>
          <a:p>
            <a:r>
              <a:rPr lang="en-US" sz="2400" dirty="0" smtClean="0">
                <a:solidFill>
                  <a:srgbClr val="008000"/>
                </a:solidFill>
              </a:rPr>
              <a:t>x = -9</a:t>
            </a:r>
            <a:endParaRPr lang="en-US" sz="2400" dirty="0">
              <a:solidFill>
                <a:srgbClr val="008000"/>
              </a:solidFill>
            </a:endParaRPr>
          </a:p>
        </p:txBody>
      </p:sp>
      <p:sp>
        <p:nvSpPr>
          <p:cNvPr id="13" name="TextBox 12"/>
          <p:cNvSpPr txBox="1"/>
          <p:nvPr/>
        </p:nvSpPr>
        <p:spPr>
          <a:xfrm>
            <a:off x="7050314" y="1738013"/>
            <a:ext cx="664990" cy="461665"/>
          </a:xfrm>
          <a:prstGeom prst="rect">
            <a:avLst/>
          </a:prstGeom>
          <a:noFill/>
        </p:spPr>
        <p:txBody>
          <a:bodyPr wrap="square" rtlCol="0">
            <a:spAutoFit/>
          </a:bodyPr>
          <a:lstStyle/>
          <a:p>
            <a:r>
              <a:rPr lang="en-US" sz="2400" dirty="0" smtClean="0">
                <a:solidFill>
                  <a:srgbClr val="000090"/>
                </a:solidFill>
              </a:rPr>
              <a:t> -9</a:t>
            </a:r>
            <a:endParaRPr lang="en-US" sz="2400" dirty="0">
              <a:solidFill>
                <a:srgbClr val="000090"/>
              </a:solidFill>
            </a:endParaRPr>
          </a:p>
        </p:txBody>
      </p:sp>
    </p:spTree>
    <p:extLst>
      <p:ext uri="{BB962C8B-B14F-4D97-AF65-F5344CB8AC3E}">
        <p14:creationId xmlns:p14="http://schemas.microsoft.com/office/powerpoint/2010/main" val="25754781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k.  6x – 12 = 36        </a:t>
            </a:r>
            <a:r>
              <a:rPr lang="en-US" dirty="0" smtClean="0"/>
              <a:t>            solution </a:t>
            </a:r>
            <a:r>
              <a:rPr lang="en-US" dirty="0"/>
              <a:t>is: x = _____</a:t>
            </a:r>
          </a:p>
          <a:p>
            <a:pPr marL="114300" indent="0">
              <a:buNone/>
            </a:pPr>
            <a:endParaRPr lang="en-US" dirty="0"/>
          </a:p>
        </p:txBody>
      </p:sp>
    </p:spTree>
    <p:extLst>
      <p:ext uri="{BB962C8B-B14F-4D97-AF65-F5344CB8AC3E}">
        <p14:creationId xmlns:p14="http://schemas.microsoft.com/office/powerpoint/2010/main" val="30525873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smtClean="0"/>
              <a:t>l</a:t>
            </a:r>
            <a:r>
              <a:rPr lang="en-US" dirty="0"/>
              <a:t>. </a:t>
            </a:r>
            <a:r>
              <a:rPr lang="en-US" dirty="0" smtClean="0"/>
              <a:t>   -</a:t>
            </a:r>
            <a:r>
              <a:rPr lang="en-US" dirty="0"/>
              <a:t>90 = 5m + 15       </a:t>
            </a:r>
            <a:r>
              <a:rPr lang="en-US" dirty="0" smtClean="0"/>
              <a:t>            </a:t>
            </a:r>
            <a:r>
              <a:rPr lang="en-US" dirty="0"/>
              <a:t>solution is: x = _____</a:t>
            </a:r>
          </a:p>
          <a:p>
            <a:pPr marL="114300" indent="0">
              <a:buNone/>
            </a:pPr>
            <a:endParaRPr lang="en-US" dirty="0"/>
          </a:p>
        </p:txBody>
      </p:sp>
    </p:spTree>
    <p:extLst>
      <p:ext uri="{BB962C8B-B14F-4D97-AF65-F5344CB8AC3E}">
        <p14:creationId xmlns:p14="http://schemas.microsoft.com/office/powerpoint/2010/main" val="2405391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b="1" dirty="0"/>
              <a:t>8.EE.C.7.  Solve linear equations in one variable.</a:t>
            </a:r>
            <a:endParaRPr lang="en-US" dirty="0"/>
          </a:p>
          <a:p>
            <a:pPr marL="114300" indent="0">
              <a:buNone/>
            </a:pPr>
            <a:r>
              <a:rPr lang="en-US" dirty="0"/>
              <a:t>a. Give examples of linear equations in one variable with one solution, infinitely many solutions, or no solutions. Show which of these possibilities is the case by successively transforming the given equation into simpler forms, until an equivalent equation of the form </a:t>
            </a:r>
            <a:r>
              <a:rPr lang="en-US" i="1" dirty="0"/>
              <a:t>x</a:t>
            </a:r>
            <a:r>
              <a:rPr lang="en-US" dirty="0"/>
              <a:t> = </a:t>
            </a:r>
            <a:r>
              <a:rPr lang="en-US" i="1" dirty="0"/>
              <a:t>a</a:t>
            </a:r>
            <a:r>
              <a:rPr lang="en-US" dirty="0"/>
              <a:t>, </a:t>
            </a:r>
            <a:r>
              <a:rPr lang="en-US" i="1" dirty="0"/>
              <a:t>a</a:t>
            </a:r>
            <a:r>
              <a:rPr lang="en-US" dirty="0"/>
              <a:t> = </a:t>
            </a:r>
            <a:r>
              <a:rPr lang="en-US" i="1" dirty="0"/>
              <a:t>a</a:t>
            </a:r>
            <a:r>
              <a:rPr lang="en-US" dirty="0"/>
              <a:t>, or </a:t>
            </a:r>
            <a:r>
              <a:rPr lang="en-US" i="1" dirty="0"/>
              <a:t>a</a:t>
            </a:r>
            <a:r>
              <a:rPr lang="en-US" dirty="0"/>
              <a:t> = </a:t>
            </a:r>
            <a:r>
              <a:rPr lang="en-US" i="1" dirty="0"/>
              <a:t>b</a:t>
            </a:r>
            <a:r>
              <a:rPr lang="en-US" dirty="0"/>
              <a:t> results (where </a:t>
            </a:r>
            <a:r>
              <a:rPr lang="en-US" i="1" dirty="0"/>
              <a:t>a</a:t>
            </a:r>
            <a:r>
              <a:rPr lang="en-US" dirty="0"/>
              <a:t> and </a:t>
            </a:r>
            <a:r>
              <a:rPr lang="en-US" i="1" dirty="0"/>
              <a:t>b</a:t>
            </a:r>
            <a:r>
              <a:rPr lang="en-US" dirty="0"/>
              <a:t> are different numbers).</a:t>
            </a:r>
          </a:p>
          <a:p>
            <a:pPr marL="114300" indent="0">
              <a:buNone/>
            </a:pPr>
            <a:r>
              <a:rPr lang="en-US" dirty="0"/>
              <a:t> </a:t>
            </a:r>
          </a:p>
          <a:p>
            <a:pPr marL="114300" indent="0">
              <a:buNone/>
            </a:pPr>
            <a:r>
              <a:rPr lang="en-US" dirty="0"/>
              <a:t>b. Solve linear equations with rational number coefficients, including equations whose solutions require expanding expressions using the distributive property and collecting like terms.</a:t>
            </a:r>
          </a:p>
          <a:p>
            <a:endParaRPr lang="en-US" dirty="0"/>
          </a:p>
        </p:txBody>
      </p:sp>
    </p:spTree>
    <p:extLst>
      <p:ext uri="{BB962C8B-B14F-4D97-AF65-F5344CB8AC3E}">
        <p14:creationId xmlns:p14="http://schemas.microsoft.com/office/powerpoint/2010/main" val="37313612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Multi-step</a:t>
            </a:r>
            <a:r>
              <a:rPr lang="en-US" dirty="0"/>
              <a:t> </a:t>
            </a:r>
            <a:r>
              <a:rPr lang="en-US" b="1" dirty="0"/>
              <a:t>Equations</a:t>
            </a:r>
            <a:r>
              <a:rPr lang="en-US" dirty="0"/>
              <a:t>– </a:t>
            </a:r>
            <a:br>
              <a:rPr lang="en-US" dirty="0"/>
            </a:br>
            <a:endParaRPr lang="en-US" dirty="0"/>
          </a:p>
        </p:txBody>
      </p:sp>
      <p:sp>
        <p:nvSpPr>
          <p:cNvPr id="3" name="Content Placeholder 2"/>
          <p:cNvSpPr>
            <a:spLocks noGrp="1"/>
          </p:cNvSpPr>
          <p:nvPr>
            <p:ph idx="1"/>
          </p:nvPr>
        </p:nvSpPr>
        <p:spPr/>
        <p:txBody>
          <a:bodyPr/>
          <a:lstStyle/>
          <a:p>
            <a:pPr marL="114300" indent="0">
              <a:buNone/>
            </a:pPr>
            <a:r>
              <a:rPr lang="en-US" dirty="0"/>
              <a:t>1</a:t>
            </a:r>
            <a:r>
              <a:rPr lang="en-US" baseline="30000" dirty="0"/>
              <a:t>st</a:t>
            </a:r>
            <a:r>
              <a:rPr lang="en-US" dirty="0"/>
              <a:t> </a:t>
            </a:r>
            <a:r>
              <a:rPr lang="en-US" dirty="0" smtClean="0"/>
              <a:t>______________  each </a:t>
            </a:r>
            <a:r>
              <a:rPr lang="en-US" dirty="0"/>
              <a:t>expression (each side of the equal sign) if necessary by using the distributive property</a:t>
            </a:r>
          </a:p>
          <a:p>
            <a:pPr marL="114300" indent="0">
              <a:buNone/>
            </a:pPr>
            <a:r>
              <a:rPr lang="en-US" dirty="0"/>
              <a:t>2</a:t>
            </a:r>
            <a:r>
              <a:rPr lang="en-US" baseline="30000" dirty="0"/>
              <a:t>nd</a:t>
            </a:r>
            <a:r>
              <a:rPr lang="en-US" dirty="0"/>
              <a:t> Isolate the </a:t>
            </a:r>
            <a:r>
              <a:rPr lang="en-US" dirty="0" smtClean="0"/>
              <a:t>_________________to </a:t>
            </a:r>
            <a:r>
              <a:rPr lang="en-US" dirty="0"/>
              <a:t>one side of the equation</a:t>
            </a:r>
          </a:p>
          <a:p>
            <a:pPr marL="114300" indent="0">
              <a:buNone/>
            </a:pPr>
            <a:r>
              <a:rPr lang="en-US" dirty="0"/>
              <a:t>3</a:t>
            </a:r>
            <a:r>
              <a:rPr lang="en-US" baseline="30000" dirty="0"/>
              <a:t>rd</a:t>
            </a:r>
            <a:r>
              <a:rPr lang="en-US" dirty="0"/>
              <a:t> Isolate the </a:t>
            </a:r>
            <a:r>
              <a:rPr lang="en-US" dirty="0" smtClean="0"/>
              <a:t>__________________to </a:t>
            </a:r>
            <a:r>
              <a:rPr lang="en-US" dirty="0"/>
              <a:t>the other side of the equation</a:t>
            </a:r>
          </a:p>
          <a:p>
            <a:pPr marL="114300" indent="0">
              <a:buNone/>
            </a:pPr>
            <a:r>
              <a:rPr lang="en-US" dirty="0" smtClean="0"/>
              <a:t>4</a:t>
            </a:r>
            <a:r>
              <a:rPr lang="en-US" baseline="30000" dirty="0" smtClean="0"/>
              <a:t>th</a:t>
            </a:r>
            <a:r>
              <a:rPr lang="en-US" dirty="0" smtClean="0"/>
              <a:t> ______________for </a:t>
            </a:r>
            <a:r>
              <a:rPr lang="en-US" dirty="0"/>
              <a:t>the variable </a:t>
            </a:r>
          </a:p>
        </p:txBody>
      </p:sp>
      <p:sp>
        <p:nvSpPr>
          <p:cNvPr id="4" name="TextBox 3"/>
          <p:cNvSpPr txBox="1"/>
          <p:nvPr/>
        </p:nvSpPr>
        <p:spPr>
          <a:xfrm>
            <a:off x="1351885" y="1743762"/>
            <a:ext cx="1249260" cy="461665"/>
          </a:xfrm>
          <a:prstGeom prst="rect">
            <a:avLst/>
          </a:prstGeom>
          <a:noFill/>
        </p:spPr>
        <p:txBody>
          <a:bodyPr wrap="none" rtlCol="0">
            <a:spAutoFit/>
          </a:bodyPr>
          <a:lstStyle/>
          <a:p>
            <a:r>
              <a:rPr lang="en-US" sz="2400" dirty="0" smtClean="0">
                <a:solidFill>
                  <a:srgbClr val="FF0000"/>
                </a:solidFill>
              </a:rPr>
              <a:t>simplify</a:t>
            </a:r>
            <a:endParaRPr lang="en-US" sz="2400" dirty="0">
              <a:solidFill>
                <a:srgbClr val="FF0000"/>
              </a:solidFill>
            </a:endParaRPr>
          </a:p>
        </p:txBody>
      </p:sp>
      <p:sp>
        <p:nvSpPr>
          <p:cNvPr id="5" name="TextBox 4"/>
          <p:cNvSpPr txBox="1"/>
          <p:nvPr/>
        </p:nvSpPr>
        <p:spPr>
          <a:xfrm>
            <a:off x="2805976" y="2840147"/>
            <a:ext cx="3707652" cy="461665"/>
          </a:xfrm>
          <a:prstGeom prst="rect">
            <a:avLst/>
          </a:prstGeom>
          <a:noFill/>
        </p:spPr>
        <p:txBody>
          <a:bodyPr wrap="square" rtlCol="0">
            <a:spAutoFit/>
          </a:bodyPr>
          <a:lstStyle/>
          <a:p>
            <a:r>
              <a:rPr lang="en-US" sz="2400" dirty="0" smtClean="0">
                <a:solidFill>
                  <a:srgbClr val="FF0000"/>
                </a:solidFill>
              </a:rPr>
              <a:t>variable terms </a:t>
            </a:r>
            <a:endParaRPr lang="en-US" sz="2400" dirty="0">
              <a:solidFill>
                <a:srgbClr val="FF0000"/>
              </a:solidFill>
            </a:endParaRPr>
          </a:p>
        </p:txBody>
      </p:sp>
      <p:sp>
        <p:nvSpPr>
          <p:cNvPr id="6" name="TextBox 5"/>
          <p:cNvSpPr txBox="1"/>
          <p:nvPr/>
        </p:nvSpPr>
        <p:spPr>
          <a:xfrm>
            <a:off x="2805977" y="3618457"/>
            <a:ext cx="2519632" cy="461665"/>
          </a:xfrm>
          <a:prstGeom prst="rect">
            <a:avLst/>
          </a:prstGeom>
          <a:noFill/>
        </p:spPr>
        <p:txBody>
          <a:bodyPr wrap="square" rtlCol="0">
            <a:spAutoFit/>
          </a:bodyPr>
          <a:lstStyle/>
          <a:p>
            <a:r>
              <a:rPr lang="en-US" sz="2400" dirty="0" smtClean="0">
                <a:solidFill>
                  <a:srgbClr val="FF0000"/>
                </a:solidFill>
              </a:rPr>
              <a:t>numeric terms</a:t>
            </a:r>
            <a:endParaRPr lang="en-US" sz="2400" dirty="0">
              <a:solidFill>
                <a:srgbClr val="FF0000"/>
              </a:solidFill>
            </a:endParaRPr>
          </a:p>
        </p:txBody>
      </p:sp>
      <p:sp>
        <p:nvSpPr>
          <p:cNvPr id="7" name="TextBox 6"/>
          <p:cNvSpPr txBox="1"/>
          <p:nvPr/>
        </p:nvSpPr>
        <p:spPr>
          <a:xfrm>
            <a:off x="1160709" y="4506003"/>
            <a:ext cx="2294108" cy="461665"/>
          </a:xfrm>
          <a:prstGeom prst="rect">
            <a:avLst/>
          </a:prstGeom>
          <a:noFill/>
        </p:spPr>
        <p:txBody>
          <a:bodyPr wrap="square" rtlCol="0">
            <a:spAutoFit/>
          </a:bodyPr>
          <a:lstStyle/>
          <a:p>
            <a:r>
              <a:rPr lang="en-US" sz="2400" dirty="0" smtClean="0">
                <a:solidFill>
                  <a:srgbClr val="FF0000"/>
                </a:solidFill>
              </a:rPr>
              <a:t>Solve</a:t>
            </a:r>
            <a:endParaRPr lang="en-US" sz="2400" dirty="0">
              <a:solidFill>
                <a:srgbClr val="FF0000"/>
              </a:solidFill>
            </a:endParaRPr>
          </a:p>
        </p:txBody>
      </p:sp>
    </p:spTree>
    <p:extLst>
      <p:ext uri="{BB962C8B-B14F-4D97-AF65-F5344CB8AC3E}">
        <p14:creationId xmlns:p14="http://schemas.microsoft.com/office/powerpoint/2010/main" val="14759150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m.  4x + 7 = -3x + 14             x = ______</a:t>
            </a:r>
          </a:p>
          <a:p>
            <a:pPr marL="114300" indent="0">
              <a:buNone/>
            </a:pPr>
            <a:r>
              <a:rPr lang="en-US" dirty="0"/>
              <a:t> </a:t>
            </a:r>
          </a:p>
          <a:p>
            <a:pPr marL="114300" indent="0">
              <a:buNone/>
            </a:pPr>
            <a:endParaRPr lang="en-US" dirty="0"/>
          </a:p>
        </p:txBody>
      </p:sp>
      <p:sp>
        <p:nvSpPr>
          <p:cNvPr id="4" name="TextBox 3"/>
          <p:cNvSpPr txBox="1"/>
          <p:nvPr/>
        </p:nvSpPr>
        <p:spPr>
          <a:xfrm>
            <a:off x="4670149"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
        <p:nvSpPr>
          <p:cNvPr id="5" name="TextBox 4"/>
          <p:cNvSpPr txBox="1"/>
          <p:nvPr/>
        </p:nvSpPr>
        <p:spPr>
          <a:xfrm>
            <a:off x="846635" y="2186023"/>
            <a:ext cx="2621838" cy="461665"/>
          </a:xfrm>
          <a:prstGeom prst="rect">
            <a:avLst/>
          </a:prstGeom>
          <a:noFill/>
        </p:spPr>
        <p:txBody>
          <a:bodyPr wrap="square" rtlCol="0">
            <a:spAutoFit/>
          </a:bodyPr>
          <a:lstStyle/>
          <a:p>
            <a:r>
              <a:rPr lang="en-US" sz="2400" dirty="0" smtClean="0">
                <a:solidFill>
                  <a:srgbClr val="3366FF"/>
                </a:solidFill>
              </a:rPr>
              <a:t>+ 3x          +3x           </a:t>
            </a:r>
            <a:endParaRPr lang="en-US" sz="2400" dirty="0">
              <a:solidFill>
                <a:srgbClr val="3366FF"/>
              </a:solidFill>
            </a:endParaRPr>
          </a:p>
        </p:txBody>
      </p:sp>
      <p:cxnSp>
        <p:nvCxnSpPr>
          <p:cNvPr id="6" name="Straight Connector 5"/>
          <p:cNvCxnSpPr/>
          <p:nvPr/>
        </p:nvCxnSpPr>
        <p:spPr>
          <a:xfrm>
            <a:off x="2544030" y="1770525"/>
            <a:ext cx="130933" cy="8771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999035" y="2814647"/>
            <a:ext cx="2621838" cy="461665"/>
          </a:xfrm>
          <a:prstGeom prst="rect">
            <a:avLst/>
          </a:prstGeom>
          <a:noFill/>
        </p:spPr>
        <p:txBody>
          <a:bodyPr wrap="square" rtlCol="0">
            <a:spAutoFit/>
          </a:bodyPr>
          <a:lstStyle/>
          <a:p>
            <a:r>
              <a:rPr lang="en-US" sz="2400" dirty="0" smtClean="0">
                <a:solidFill>
                  <a:srgbClr val="3366FF"/>
                </a:solidFill>
              </a:rPr>
              <a:t>7x  +</a:t>
            </a:r>
            <a:r>
              <a:rPr lang="en-US" sz="2400" dirty="0" smtClean="0"/>
              <a:t> 7  =  14</a:t>
            </a:r>
            <a:endParaRPr lang="en-US" sz="2400" dirty="0"/>
          </a:p>
        </p:txBody>
      </p:sp>
      <p:sp>
        <p:nvSpPr>
          <p:cNvPr id="8" name="TextBox 7"/>
          <p:cNvSpPr txBox="1"/>
          <p:nvPr/>
        </p:nvSpPr>
        <p:spPr>
          <a:xfrm>
            <a:off x="1028540" y="3446375"/>
            <a:ext cx="2621838" cy="461665"/>
          </a:xfrm>
          <a:prstGeom prst="rect">
            <a:avLst/>
          </a:prstGeom>
          <a:noFill/>
        </p:spPr>
        <p:txBody>
          <a:bodyPr wrap="square" rtlCol="0">
            <a:spAutoFit/>
          </a:bodyPr>
          <a:lstStyle/>
          <a:p>
            <a:r>
              <a:rPr lang="en-US" sz="2400" dirty="0" smtClean="0">
                <a:solidFill>
                  <a:srgbClr val="3366FF"/>
                </a:solidFill>
              </a:rPr>
              <a:t>7x    </a:t>
            </a:r>
            <a:r>
              <a:rPr lang="en-US" sz="2400" dirty="0" smtClean="0">
                <a:solidFill>
                  <a:srgbClr val="FF6600"/>
                </a:solidFill>
              </a:rPr>
              <a:t>-7 </a:t>
            </a:r>
            <a:r>
              <a:rPr lang="en-US" sz="2400" dirty="0" smtClean="0"/>
              <a:t>=   </a:t>
            </a:r>
            <a:r>
              <a:rPr lang="en-US" sz="2400" dirty="0" smtClean="0">
                <a:solidFill>
                  <a:srgbClr val="FF6600"/>
                </a:solidFill>
              </a:rPr>
              <a:t>-7</a:t>
            </a:r>
            <a:endParaRPr lang="en-US" sz="2400" dirty="0"/>
          </a:p>
        </p:txBody>
      </p:sp>
      <p:cxnSp>
        <p:nvCxnSpPr>
          <p:cNvPr id="9" name="Straight Connector 8"/>
          <p:cNvCxnSpPr/>
          <p:nvPr/>
        </p:nvCxnSpPr>
        <p:spPr>
          <a:xfrm>
            <a:off x="1904417" y="2963899"/>
            <a:ext cx="0" cy="8771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473284" y="3980010"/>
            <a:ext cx="1722081" cy="461665"/>
          </a:xfrm>
          <a:prstGeom prst="rect">
            <a:avLst/>
          </a:prstGeom>
          <a:noFill/>
        </p:spPr>
        <p:txBody>
          <a:bodyPr wrap="square" rtlCol="0">
            <a:spAutoFit/>
          </a:bodyPr>
          <a:lstStyle/>
          <a:p>
            <a:r>
              <a:rPr lang="en-US" sz="2400" dirty="0" smtClean="0"/>
              <a:t>7x</a:t>
            </a:r>
            <a:r>
              <a:rPr lang="en-US" sz="2400" dirty="0" smtClean="0">
                <a:solidFill>
                  <a:srgbClr val="3366FF"/>
                </a:solidFill>
              </a:rPr>
              <a:t>   </a:t>
            </a:r>
            <a:r>
              <a:rPr lang="en-US" sz="2400" dirty="0" smtClean="0"/>
              <a:t>=  </a:t>
            </a:r>
            <a:r>
              <a:rPr lang="en-US" sz="2400" dirty="0" smtClean="0">
                <a:solidFill>
                  <a:srgbClr val="000000"/>
                </a:solidFill>
              </a:rPr>
              <a:t> 7</a:t>
            </a:r>
            <a:endParaRPr lang="en-US" sz="2400" dirty="0">
              <a:solidFill>
                <a:srgbClr val="000000"/>
              </a:solidFill>
            </a:endParaRPr>
          </a:p>
        </p:txBody>
      </p:sp>
      <p:sp>
        <p:nvSpPr>
          <p:cNvPr id="12" name="TextBox 11"/>
          <p:cNvSpPr txBox="1"/>
          <p:nvPr/>
        </p:nvSpPr>
        <p:spPr>
          <a:xfrm>
            <a:off x="1387703" y="4120459"/>
            <a:ext cx="2212175" cy="738664"/>
          </a:xfrm>
          <a:prstGeom prst="rect">
            <a:avLst/>
          </a:prstGeom>
          <a:noFill/>
        </p:spPr>
        <p:txBody>
          <a:bodyPr wrap="square" rtlCol="0">
            <a:spAutoFit/>
          </a:bodyPr>
          <a:lstStyle/>
          <a:p>
            <a:r>
              <a:rPr lang="en-US" dirty="0" smtClean="0"/>
              <a:t>____        ____</a:t>
            </a:r>
          </a:p>
          <a:p>
            <a:r>
              <a:rPr lang="en-US" sz="2400" dirty="0"/>
              <a:t> </a:t>
            </a:r>
            <a:r>
              <a:rPr lang="en-US" sz="2400" dirty="0" smtClean="0"/>
              <a:t>7          7</a:t>
            </a:r>
            <a:endParaRPr lang="en-US" sz="2400" dirty="0"/>
          </a:p>
        </p:txBody>
      </p:sp>
      <p:cxnSp>
        <p:nvCxnSpPr>
          <p:cNvPr id="14" name="Straight Connector 13"/>
          <p:cNvCxnSpPr/>
          <p:nvPr/>
        </p:nvCxnSpPr>
        <p:spPr>
          <a:xfrm>
            <a:off x="1647155" y="3980010"/>
            <a:ext cx="0" cy="8771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723938" y="4904575"/>
            <a:ext cx="1821318" cy="461665"/>
          </a:xfrm>
          <a:prstGeom prst="rect">
            <a:avLst/>
          </a:prstGeom>
          <a:noFill/>
        </p:spPr>
        <p:txBody>
          <a:bodyPr wrap="square" rtlCol="0">
            <a:spAutoFit/>
          </a:bodyPr>
          <a:lstStyle/>
          <a:p>
            <a:r>
              <a:rPr lang="en-US" sz="2400" dirty="0" smtClean="0">
                <a:solidFill>
                  <a:srgbClr val="660066"/>
                </a:solidFill>
              </a:rPr>
              <a:t>x = 1</a:t>
            </a:r>
            <a:endParaRPr lang="en-US" sz="2400" dirty="0">
              <a:solidFill>
                <a:srgbClr val="660066"/>
              </a:solidFill>
            </a:endParaRPr>
          </a:p>
        </p:txBody>
      </p:sp>
      <p:sp>
        <p:nvSpPr>
          <p:cNvPr id="16" name="TextBox 15"/>
          <p:cNvSpPr txBox="1"/>
          <p:nvPr/>
        </p:nvSpPr>
        <p:spPr>
          <a:xfrm>
            <a:off x="5167290" y="1724358"/>
            <a:ext cx="1821318" cy="461665"/>
          </a:xfrm>
          <a:prstGeom prst="rect">
            <a:avLst/>
          </a:prstGeom>
          <a:noFill/>
        </p:spPr>
        <p:txBody>
          <a:bodyPr wrap="square" rtlCol="0">
            <a:spAutoFit/>
          </a:bodyPr>
          <a:lstStyle/>
          <a:p>
            <a:r>
              <a:rPr lang="en-US" sz="2400" dirty="0" smtClean="0">
                <a:solidFill>
                  <a:srgbClr val="660066"/>
                </a:solidFill>
              </a:rPr>
              <a:t>1</a:t>
            </a:r>
            <a:endParaRPr lang="en-US" sz="2400" dirty="0">
              <a:solidFill>
                <a:srgbClr val="660066"/>
              </a:solidFill>
            </a:endParaRPr>
          </a:p>
        </p:txBody>
      </p:sp>
    </p:spTree>
    <p:extLst>
      <p:ext uri="{BB962C8B-B14F-4D97-AF65-F5344CB8AC3E}">
        <p14:creationId xmlns:p14="http://schemas.microsoft.com/office/powerpoint/2010/main" val="17203852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114300" indent="0">
              <a:buNone/>
            </a:pPr>
            <a:r>
              <a:rPr lang="en-US" dirty="0"/>
              <a:t>n.  3y + 4 + 2y = 10 – 4y + 12    </a:t>
            </a:r>
            <a:r>
              <a:rPr lang="en-US" dirty="0" smtClean="0"/>
              <a:t>y </a:t>
            </a:r>
            <a:r>
              <a:rPr lang="en-US" dirty="0"/>
              <a:t>= ______</a:t>
            </a:r>
          </a:p>
          <a:p>
            <a:pPr marL="114300" indent="0">
              <a:buNone/>
            </a:pPr>
            <a:endParaRPr lang="en-US" dirty="0"/>
          </a:p>
        </p:txBody>
      </p:sp>
      <p:sp>
        <p:nvSpPr>
          <p:cNvPr id="4" name="TextBox 3"/>
          <p:cNvSpPr txBox="1"/>
          <p:nvPr/>
        </p:nvSpPr>
        <p:spPr>
          <a:xfrm>
            <a:off x="5052496"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
        <p:nvSpPr>
          <p:cNvPr id="5" name="Rectangle 4"/>
          <p:cNvSpPr/>
          <p:nvPr/>
        </p:nvSpPr>
        <p:spPr>
          <a:xfrm>
            <a:off x="2949567" y="1650936"/>
            <a:ext cx="1857135" cy="723691"/>
          </a:xfrm>
          <a:prstGeom prst="rect">
            <a:avLst/>
          </a:prstGeom>
          <a:solidFill>
            <a:srgbClr val="D1112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6" name="TextBox 5"/>
          <p:cNvSpPr txBox="1"/>
          <p:nvPr/>
        </p:nvSpPr>
        <p:spPr>
          <a:xfrm>
            <a:off x="860290" y="2401265"/>
            <a:ext cx="2089277" cy="830997"/>
          </a:xfrm>
          <a:prstGeom prst="rect">
            <a:avLst/>
          </a:prstGeom>
          <a:noFill/>
        </p:spPr>
        <p:txBody>
          <a:bodyPr wrap="square" rtlCol="0">
            <a:spAutoFit/>
          </a:bodyPr>
          <a:lstStyle/>
          <a:p>
            <a:r>
              <a:rPr lang="en-US" sz="2400" dirty="0" smtClean="0">
                <a:solidFill>
                  <a:srgbClr val="FF0000"/>
                </a:solidFill>
              </a:rPr>
              <a:t>3y + 2y + 4</a:t>
            </a:r>
          </a:p>
          <a:p>
            <a:r>
              <a:rPr lang="en-US" sz="2400" dirty="0"/>
              <a:t> </a:t>
            </a:r>
            <a:r>
              <a:rPr lang="en-US" sz="2400" dirty="0" smtClean="0"/>
              <a:t>   5y + 4</a:t>
            </a:r>
            <a:endParaRPr lang="en-US" sz="2400" dirty="0"/>
          </a:p>
        </p:txBody>
      </p:sp>
      <p:sp>
        <p:nvSpPr>
          <p:cNvPr id="8" name="TextBox 7"/>
          <p:cNvSpPr txBox="1"/>
          <p:nvPr/>
        </p:nvSpPr>
        <p:spPr>
          <a:xfrm>
            <a:off x="669115" y="2847997"/>
            <a:ext cx="4601871" cy="830997"/>
          </a:xfrm>
          <a:prstGeom prst="rect">
            <a:avLst/>
          </a:prstGeom>
          <a:noFill/>
        </p:spPr>
        <p:txBody>
          <a:bodyPr wrap="square" rtlCol="0">
            <a:spAutoFit/>
          </a:bodyPr>
          <a:lstStyle/>
          <a:p>
            <a:r>
              <a:rPr lang="en-US" sz="2400" dirty="0" smtClean="0">
                <a:solidFill>
                  <a:srgbClr val="008000"/>
                </a:solidFill>
              </a:rPr>
              <a:t>                          10 + 12 – 4y</a:t>
            </a:r>
          </a:p>
          <a:p>
            <a:r>
              <a:rPr lang="en-US" sz="2400" dirty="0" smtClean="0"/>
              <a:t>      5y + 4      =    22 – 4y</a:t>
            </a:r>
            <a:r>
              <a:rPr lang="en-US" sz="2400" dirty="0" smtClean="0">
                <a:solidFill>
                  <a:srgbClr val="008000"/>
                </a:solidFill>
              </a:rPr>
              <a:t> </a:t>
            </a:r>
            <a:endParaRPr lang="en-US" sz="2400" dirty="0">
              <a:solidFill>
                <a:srgbClr val="008000"/>
              </a:solidFill>
            </a:endParaRPr>
          </a:p>
        </p:txBody>
      </p:sp>
      <p:sp>
        <p:nvSpPr>
          <p:cNvPr id="7" name="Rectangle 6"/>
          <p:cNvSpPr/>
          <p:nvPr/>
        </p:nvSpPr>
        <p:spPr>
          <a:xfrm>
            <a:off x="764704" y="2401265"/>
            <a:ext cx="2184863" cy="1203532"/>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10" name="TextBox 9"/>
          <p:cNvSpPr txBox="1"/>
          <p:nvPr/>
        </p:nvSpPr>
        <p:spPr>
          <a:xfrm>
            <a:off x="821515" y="3238380"/>
            <a:ext cx="4601871" cy="830997"/>
          </a:xfrm>
          <a:prstGeom prst="rect">
            <a:avLst/>
          </a:prstGeom>
          <a:noFill/>
        </p:spPr>
        <p:txBody>
          <a:bodyPr wrap="square" rtlCol="0">
            <a:spAutoFit/>
          </a:bodyPr>
          <a:lstStyle/>
          <a:p>
            <a:endParaRPr lang="en-US" sz="2400" dirty="0" smtClean="0">
              <a:solidFill>
                <a:srgbClr val="3366FF"/>
              </a:solidFill>
            </a:endParaRPr>
          </a:p>
          <a:p>
            <a:r>
              <a:rPr lang="en-US" sz="2400" dirty="0" smtClean="0">
                <a:solidFill>
                  <a:srgbClr val="3366FF"/>
                </a:solidFill>
              </a:rPr>
              <a:t> + 4y            =         + 4y </a:t>
            </a:r>
            <a:endParaRPr lang="en-US" sz="2400" dirty="0">
              <a:solidFill>
                <a:srgbClr val="3366FF"/>
              </a:solidFill>
            </a:endParaRPr>
          </a:p>
        </p:txBody>
      </p:sp>
      <p:cxnSp>
        <p:nvCxnSpPr>
          <p:cNvPr id="12" name="Straight Connector 11"/>
          <p:cNvCxnSpPr/>
          <p:nvPr/>
        </p:nvCxnSpPr>
        <p:spPr>
          <a:xfrm>
            <a:off x="3878135" y="3232262"/>
            <a:ext cx="109243" cy="837115"/>
          </a:xfrm>
          <a:prstGeom prst="line">
            <a:avLst/>
          </a:prstGeom>
          <a:ln>
            <a:solidFill>
              <a:srgbClr val="3366FF"/>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821515" y="3851266"/>
            <a:ext cx="4601871" cy="830997"/>
          </a:xfrm>
          <a:prstGeom prst="rect">
            <a:avLst/>
          </a:prstGeom>
          <a:noFill/>
          <a:ln>
            <a:noFill/>
          </a:ln>
        </p:spPr>
        <p:txBody>
          <a:bodyPr wrap="square" rtlCol="0">
            <a:spAutoFit/>
          </a:bodyPr>
          <a:lstStyle/>
          <a:p>
            <a:endParaRPr lang="en-US" sz="2400" dirty="0" smtClean="0">
              <a:solidFill>
                <a:srgbClr val="3366FF"/>
              </a:solidFill>
            </a:endParaRPr>
          </a:p>
          <a:p>
            <a:r>
              <a:rPr lang="en-US" sz="2400" dirty="0" smtClean="0"/>
              <a:t>    9y  + 4      =   22</a:t>
            </a:r>
            <a:endParaRPr lang="en-US" sz="2400" dirty="0"/>
          </a:p>
        </p:txBody>
      </p:sp>
      <p:sp>
        <p:nvSpPr>
          <p:cNvPr id="14" name="TextBox 13"/>
          <p:cNvSpPr txBox="1"/>
          <p:nvPr/>
        </p:nvSpPr>
        <p:spPr>
          <a:xfrm>
            <a:off x="973915" y="4335988"/>
            <a:ext cx="4601871" cy="830997"/>
          </a:xfrm>
          <a:prstGeom prst="rect">
            <a:avLst/>
          </a:prstGeom>
          <a:noFill/>
          <a:ln>
            <a:noFill/>
          </a:ln>
        </p:spPr>
        <p:txBody>
          <a:bodyPr wrap="square" rtlCol="0">
            <a:spAutoFit/>
          </a:bodyPr>
          <a:lstStyle/>
          <a:p>
            <a:endParaRPr lang="en-US" sz="2400" dirty="0" smtClean="0">
              <a:solidFill>
                <a:srgbClr val="3366FF"/>
              </a:solidFill>
            </a:endParaRPr>
          </a:p>
          <a:p>
            <a:r>
              <a:rPr lang="en-US" sz="2400" dirty="0" smtClean="0"/>
              <a:t>         </a:t>
            </a:r>
            <a:r>
              <a:rPr lang="en-US" sz="2400" dirty="0" smtClean="0">
                <a:solidFill>
                  <a:srgbClr val="FF6600"/>
                </a:solidFill>
              </a:rPr>
              <a:t>- 4      =   - 4 </a:t>
            </a:r>
            <a:endParaRPr lang="en-US" sz="2400" dirty="0">
              <a:solidFill>
                <a:srgbClr val="FF6600"/>
              </a:solidFill>
            </a:endParaRPr>
          </a:p>
        </p:txBody>
      </p:sp>
      <p:cxnSp>
        <p:nvCxnSpPr>
          <p:cNvPr id="15" name="Straight Connector 14"/>
          <p:cNvCxnSpPr/>
          <p:nvPr/>
        </p:nvCxnSpPr>
        <p:spPr>
          <a:xfrm>
            <a:off x="2102932" y="4249406"/>
            <a:ext cx="0" cy="830997"/>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987570" y="4861923"/>
            <a:ext cx="4601871" cy="830997"/>
          </a:xfrm>
          <a:prstGeom prst="rect">
            <a:avLst/>
          </a:prstGeom>
          <a:noFill/>
          <a:ln>
            <a:noFill/>
          </a:ln>
        </p:spPr>
        <p:txBody>
          <a:bodyPr wrap="square" rtlCol="0">
            <a:spAutoFit/>
          </a:bodyPr>
          <a:lstStyle/>
          <a:p>
            <a:endParaRPr lang="en-US" sz="2400" dirty="0" smtClean="0">
              <a:solidFill>
                <a:srgbClr val="3366FF"/>
              </a:solidFill>
            </a:endParaRPr>
          </a:p>
          <a:p>
            <a:r>
              <a:rPr lang="en-US" sz="2400" dirty="0" smtClean="0"/>
              <a:t>         9y      =   18</a:t>
            </a:r>
            <a:endParaRPr lang="en-US" sz="2400" dirty="0"/>
          </a:p>
        </p:txBody>
      </p:sp>
      <p:sp>
        <p:nvSpPr>
          <p:cNvPr id="20" name="TextBox 19"/>
          <p:cNvSpPr txBox="1"/>
          <p:nvPr/>
        </p:nvSpPr>
        <p:spPr>
          <a:xfrm>
            <a:off x="860290" y="4890141"/>
            <a:ext cx="4601871" cy="1200328"/>
          </a:xfrm>
          <a:prstGeom prst="rect">
            <a:avLst/>
          </a:prstGeom>
          <a:noFill/>
          <a:ln>
            <a:noFill/>
          </a:ln>
        </p:spPr>
        <p:txBody>
          <a:bodyPr wrap="square" rtlCol="0">
            <a:spAutoFit/>
          </a:bodyPr>
          <a:lstStyle/>
          <a:p>
            <a:endParaRPr lang="en-US" sz="2400" dirty="0" smtClean="0">
              <a:solidFill>
                <a:srgbClr val="3366FF"/>
              </a:solidFill>
            </a:endParaRPr>
          </a:p>
          <a:p>
            <a:r>
              <a:rPr lang="en-US" sz="2400" dirty="0" smtClean="0"/>
              <a:t>         ___          ___</a:t>
            </a:r>
          </a:p>
          <a:p>
            <a:r>
              <a:rPr lang="en-US" sz="2400" dirty="0"/>
              <a:t> </a:t>
            </a:r>
            <a:r>
              <a:rPr lang="en-US" sz="2400" dirty="0" smtClean="0"/>
              <a:t>          9              9</a:t>
            </a:r>
            <a:endParaRPr lang="en-US" sz="2400" dirty="0"/>
          </a:p>
        </p:txBody>
      </p:sp>
      <p:cxnSp>
        <p:nvCxnSpPr>
          <p:cNvPr id="21" name="Straight Connector 20"/>
          <p:cNvCxnSpPr/>
          <p:nvPr/>
        </p:nvCxnSpPr>
        <p:spPr>
          <a:xfrm>
            <a:off x="1941257" y="5295166"/>
            <a:ext cx="0" cy="8309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239486" y="6126163"/>
            <a:ext cx="1283608" cy="461665"/>
          </a:xfrm>
          <a:prstGeom prst="rect">
            <a:avLst/>
          </a:prstGeom>
          <a:noFill/>
        </p:spPr>
        <p:txBody>
          <a:bodyPr wrap="square" rtlCol="0">
            <a:spAutoFit/>
          </a:bodyPr>
          <a:lstStyle/>
          <a:p>
            <a:r>
              <a:rPr lang="en-US" sz="2400" dirty="0" smtClean="0"/>
              <a:t>y = 2</a:t>
            </a:r>
            <a:endParaRPr lang="en-US" sz="2400" dirty="0"/>
          </a:p>
        </p:txBody>
      </p:sp>
      <p:sp>
        <p:nvSpPr>
          <p:cNvPr id="23" name="TextBox 22"/>
          <p:cNvSpPr txBox="1"/>
          <p:nvPr/>
        </p:nvSpPr>
        <p:spPr>
          <a:xfrm>
            <a:off x="5589441" y="1739196"/>
            <a:ext cx="1283608" cy="461665"/>
          </a:xfrm>
          <a:prstGeom prst="rect">
            <a:avLst/>
          </a:prstGeom>
          <a:noFill/>
        </p:spPr>
        <p:txBody>
          <a:bodyPr wrap="square" rtlCol="0">
            <a:spAutoFit/>
          </a:bodyPr>
          <a:lstStyle/>
          <a:p>
            <a:r>
              <a:rPr lang="en-US" sz="2400" dirty="0" smtClean="0"/>
              <a:t>2</a:t>
            </a:r>
            <a:endParaRPr lang="en-US" sz="2400" dirty="0"/>
          </a:p>
        </p:txBody>
      </p:sp>
    </p:spTree>
    <p:extLst>
      <p:ext uri="{BB962C8B-B14F-4D97-AF65-F5344CB8AC3E}">
        <p14:creationId xmlns:p14="http://schemas.microsoft.com/office/powerpoint/2010/main" val="6431545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2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22" grpId="0"/>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o.  </a:t>
            </a:r>
            <a:r>
              <a:rPr lang="en-US" dirty="0" smtClean="0"/>
              <a:t>4p </a:t>
            </a:r>
            <a:r>
              <a:rPr lang="en-US" dirty="0"/>
              <a:t>+ 6 + </a:t>
            </a:r>
            <a:r>
              <a:rPr lang="en-US" dirty="0" smtClean="0"/>
              <a:t>3p </a:t>
            </a:r>
            <a:r>
              <a:rPr lang="en-US" dirty="0"/>
              <a:t>= 15 – </a:t>
            </a:r>
            <a:r>
              <a:rPr lang="en-US" dirty="0" smtClean="0"/>
              <a:t>5p </a:t>
            </a:r>
            <a:r>
              <a:rPr lang="en-US" dirty="0"/>
              <a:t>+ 3    </a:t>
            </a:r>
            <a:r>
              <a:rPr lang="en-US" dirty="0" smtClean="0"/>
              <a:t>                p </a:t>
            </a:r>
            <a:r>
              <a:rPr lang="en-US" dirty="0"/>
              <a:t>= ______</a:t>
            </a:r>
          </a:p>
          <a:p>
            <a:pPr marL="114300" indent="0">
              <a:buNone/>
            </a:pPr>
            <a:endParaRPr lang="en-US" dirty="0"/>
          </a:p>
        </p:txBody>
      </p:sp>
      <p:sp>
        <p:nvSpPr>
          <p:cNvPr id="4" name="TextBox 3"/>
          <p:cNvSpPr txBox="1"/>
          <p:nvPr/>
        </p:nvSpPr>
        <p:spPr>
          <a:xfrm>
            <a:off x="5079807"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Tree>
    <p:extLst>
      <p:ext uri="{BB962C8B-B14F-4D97-AF65-F5344CB8AC3E}">
        <p14:creationId xmlns:p14="http://schemas.microsoft.com/office/powerpoint/2010/main" val="254263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smtClean="0"/>
              <a:t>p</a:t>
            </a:r>
            <a:r>
              <a:rPr lang="en-US" dirty="0"/>
              <a:t>.  -5(</a:t>
            </a:r>
            <a:r>
              <a:rPr lang="en-US" dirty="0" smtClean="0"/>
              <a:t>3k </a:t>
            </a:r>
            <a:r>
              <a:rPr lang="en-US" dirty="0"/>
              <a:t>– 2) = -</a:t>
            </a:r>
            <a:r>
              <a:rPr lang="en-US" dirty="0" smtClean="0"/>
              <a:t>3k </a:t>
            </a:r>
            <a:r>
              <a:rPr lang="en-US" dirty="0"/>
              <a:t>+ 4            </a:t>
            </a:r>
            <a:r>
              <a:rPr lang="en-US" dirty="0" smtClean="0"/>
              <a:t>                   k </a:t>
            </a:r>
            <a:r>
              <a:rPr lang="en-US" dirty="0"/>
              <a:t>= ______</a:t>
            </a:r>
          </a:p>
          <a:p>
            <a:pPr marL="114300" indent="0">
              <a:buNone/>
            </a:pPr>
            <a:endParaRPr lang="en-US" dirty="0"/>
          </a:p>
        </p:txBody>
      </p:sp>
      <p:sp>
        <p:nvSpPr>
          <p:cNvPr id="4" name="TextBox 3"/>
          <p:cNvSpPr txBox="1"/>
          <p:nvPr/>
        </p:nvSpPr>
        <p:spPr>
          <a:xfrm>
            <a:off x="5079807"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Tree>
    <p:extLst>
      <p:ext uri="{BB962C8B-B14F-4D97-AF65-F5344CB8AC3E}">
        <p14:creationId xmlns:p14="http://schemas.microsoft.com/office/powerpoint/2010/main" val="27773468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q.  -2(4x – 3) = -3(x + 3) – 2x    </a:t>
            </a:r>
            <a:r>
              <a:rPr lang="en-US" dirty="0" smtClean="0"/>
              <a:t>                   x </a:t>
            </a:r>
            <a:r>
              <a:rPr lang="en-US" dirty="0"/>
              <a:t>= _____</a:t>
            </a:r>
          </a:p>
          <a:p>
            <a:endParaRPr lang="en-US" dirty="0"/>
          </a:p>
        </p:txBody>
      </p:sp>
      <p:sp>
        <p:nvSpPr>
          <p:cNvPr id="4" name="TextBox 3"/>
          <p:cNvSpPr txBox="1"/>
          <p:nvPr/>
        </p:nvSpPr>
        <p:spPr>
          <a:xfrm>
            <a:off x="5079807"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Tree>
    <p:extLst>
      <p:ext uri="{BB962C8B-B14F-4D97-AF65-F5344CB8AC3E}">
        <p14:creationId xmlns:p14="http://schemas.microsoft.com/office/powerpoint/2010/main" val="24380613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smtClean="0"/>
              <a:t>r</a:t>
            </a:r>
            <a:r>
              <a:rPr lang="en-US" dirty="0"/>
              <a:t>. </a:t>
            </a:r>
            <a:r>
              <a:rPr lang="en-US" dirty="0" smtClean="0"/>
              <a:t>     (</a:t>
            </a:r>
            <a:r>
              <a:rPr lang="en-US" dirty="0"/>
              <a:t>2n – 12) = 4n                    </a:t>
            </a:r>
            <a:r>
              <a:rPr lang="en-US" dirty="0" smtClean="0"/>
              <a:t>               n </a:t>
            </a:r>
            <a:r>
              <a:rPr lang="en-US" dirty="0"/>
              <a:t>= ______ </a:t>
            </a:r>
          </a:p>
        </p:txBody>
      </p:sp>
      <p:graphicFrame>
        <p:nvGraphicFramePr>
          <p:cNvPr id="4" name="Object 3"/>
          <p:cNvGraphicFramePr>
            <a:graphicFrameLocks noChangeAspect="1"/>
          </p:cNvGraphicFramePr>
          <p:nvPr>
            <p:extLst>
              <p:ext uri="{D42A27DB-BD31-4B8C-83A1-F6EECF244321}">
                <p14:modId xmlns:p14="http://schemas.microsoft.com/office/powerpoint/2010/main" val="651844079"/>
              </p:ext>
            </p:extLst>
          </p:nvPr>
        </p:nvGraphicFramePr>
        <p:xfrm>
          <a:off x="1068292" y="1648221"/>
          <a:ext cx="256281" cy="662059"/>
        </p:xfrm>
        <a:graphic>
          <a:graphicData uri="http://schemas.openxmlformats.org/presentationml/2006/ole">
            <mc:AlternateContent xmlns:mc="http://schemas.openxmlformats.org/markup-compatibility/2006">
              <mc:Choice xmlns:v="urn:schemas-microsoft-com:vml" Requires="v">
                <p:oleObj spid="_x0000_s9257" name="Equation" r:id="rId3" imgW="152400" imgH="393700" progId="Equation.3">
                  <p:embed/>
                </p:oleObj>
              </mc:Choice>
              <mc:Fallback>
                <p:oleObj name="Equation" r:id="rId3" imgW="152400" imgH="393700" progId="Equation.3">
                  <p:embed/>
                  <p:pic>
                    <p:nvPicPr>
                      <p:cNvPr id="0" name=""/>
                      <p:cNvPicPr/>
                      <p:nvPr/>
                    </p:nvPicPr>
                    <p:blipFill>
                      <a:blip r:embed="rId4"/>
                      <a:stretch>
                        <a:fillRect/>
                      </a:stretch>
                    </p:blipFill>
                    <p:spPr>
                      <a:xfrm>
                        <a:off x="1068292" y="1648221"/>
                        <a:ext cx="256281" cy="662059"/>
                      </a:xfrm>
                      <a:prstGeom prst="rect">
                        <a:avLst/>
                      </a:prstGeom>
                    </p:spPr>
                  </p:pic>
                </p:oleObj>
              </mc:Fallback>
            </mc:AlternateContent>
          </a:graphicData>
        </a:graphic>
      </p:graphicFrame>
      <p:sp>
        <p:nvSpPr>
          <p:cNvPr id="5" name="TextBox 4"/>
          <p:cNvSpPr txBox="1"/>
          <p:nvPr/>
        </p:nvSpPr>
        <p:spPr>
          <a:xfrm>
            <a:off x="5079807"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Tree>
    <p:extLst>
      <p:ext uri="{BB962C8B-B14F-4D97-AF65-F5344CB8AC3E}">
        <p14:creationId xmlns:p14="http://schemas.microsoft.com/office/powerpoint/2010/main" val="40280012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b="1" dirty="0"/>
              <a:t>8.EE.C.7.  Solve linear equations in one variable.</a:t>
            </a:r>
            <a:endParaRPr lang="en-US" dirty="0"/>
          </a:p>
          <a:p>
            <a:pPr marL="114300" indent="0">
              <a:buNone/>
            </a:pPr>
            <a:r>
              <a:rPr lang="en-US" dirty="0"/>
              <a:t>a. Give examples of linear equations in one variable with one solution, infinitely many solutions, or no solutions. Show which of these possibilities is the case by successively transforming the given equation into simpler forms, until an equivalent equation of the form </a:t>
            </a:r>
            <a:r>
              <a:rPr lang="en-US" i="1" dirty="0"/>
              <a:t>x</a:t>
            </a:r>
            <a:r>
              <a:rPr lang="en-US" dirty="0"/>
              <a:t> = </a:t>
            </a:r>
            <a:r>
              <a:rPr lang="en-US" i="1" dirty="0"/>
              <a:t>a</a:t>
            </a:r>
            <a:r>
              <a:rPr lang="en-US" dirty="0"/>
              <a:t>, </a:t>
            </a:r>
            <a:r>
              <a:rPr lang="en-US" i="1" dirty="0"/>
              <a:t>a</a:t>
            </a:r>
            <a:r>
              <a:rPr lang="en-US" dirty="0"/>
              <a:t> = </a:t>
            </a:r>
            <a:r>
              <a:rPr lang="en-US" i="1" dirty="0"/>
              <a:t>a</a:t>
            </a:r>
            <a:r>
              <a:rPr lang="en-US" dirty="0"/>
              <a:t>, or </a:t>
            </a:r>
            <a:r>
              <a:rPr lang="en-US" i="1" dirty="0"/>
              <a:t>a</a:t>
            </a:r>
            <a:r>
              <a:rPr lang="en-US" dirty="0"/>
              <a:t> = </a:t>
            </a:r>
            <a:r>
              <a:rPr lang="en-US" i="1" dirty="0"/>
              <a:t>b</a:t>
            </a:r>
            <a:r>
              <a:rPr lang="en-US" dirty="0"/>
              <a:t> results (where </a:t>
            </a:r>
            <a:r>
              <a:rPr lang="en-US" i="1" dirty="0"/>
              <a:t>a</a:t>
            </a:r>
            <a:r>
              <a:rPr lang="en-US" dirty="0"/>
              <a:t> and </a:t>
            </a:r>
            <a:r>
              <a:rPr lang="en-US" i="1" dirty="0"/>
              <a:t>b</a:t>
            </a:r>
            <a:r>
              <a:rPr lang="en-US" dirty="0"/>
              <a:t> are different numbers).</a:t>
            </a:r>
          </a:p>
          <a:p>
            <a:pPr marL="114300" indent="0">
              <a:buNone/>
            </a:pPr>
            <a:r>
              <a:rPr lang="en-US" dirty="0"/>
              <a:t> </a:t>
            </a:r>
          </a:p>
          <a:p>
            <a:pPr marL="114300" indent="0">
              <a:buNone/>
            </a:pPr>
            <a:r>
              <a:rPr lang="en-US" dirty="0"/>
              <a:t>b. Solve linear equations with rational number coefficients, including equations whose solutions require expanding expressions using the distributive property and collecting like terms.</a:t>
            </a:r>
          </a:p>
          <a:p>
            <a:endParaRPr lang="en-US" dirty="0"/>
          </a:p>
        </p:txBody>
      </p:sp>
    </p:spTree>
    <p:extLst>
      <p:ext uri="{BB962C8B-B14F-4D97-AF65-F5344CB8AC3E}">
        <p14:creationId xmlns:p14="http://schemas.microsoft.com/office/powerpoint/2010/main" val="29204519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en-US" dirty="0"/>
              <a:t>s.  7x – 3 = -3 + 7x</a:t>
            </a:r>
          </a:p>
          <a:p>
            <a:endParaRPr lang="en-US" dirty="0"/>
          </a:p>
        </p:txBody>
      </p:sp>
      <p:sp>
        <p:nvSpPr>
          <p:cNvPr id="4" name="TextBox 3"/>
          <p:cNvSpPr txBox="1"/>
          <p:nvPr/>
        </p:nvSpPr>
        <p:spPr>
          <a:xfrm>
            <a:off x="5079807"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
        <p:nvSpPr>
          <p:cNvPr id="7" name="Rectangle 6"/>
          <p:cNvSpPr/>
          <p:nvPr/>
        </p:nvSpPr>
        <p:spPr>
          <a:xfrm>
            <a:off x="554096" y="527077"/>
            <a:ext cx="7471717" cy="584776"/>
          </a:xfrm>
          <a:prstGeom prst="rect">
            <a:avLst/>
          </a:prstGeom>
        </p:spPr>
        <p:txBody>
          <a:bodyPr wrap="none">
            <a:spAutoFit/>
          </a:bodyPr>
          <a:lstStyle/>
          <a:p>
            <a:r>
              <a:rPr lang="en-US" sz="3200" dirty="0"/>
              <a:t>Equations with infinite solutions: a = a </a:t>
            </a:r>
          </a:p>
        </p:txBody>
      </p:sp>
    </p:spTree>
    <p:extLst>
      <p:ext uri="{BB962C8B-B14F-4D97-AF65-F5344CB8AC3E}">
        <p14:creationId xmlns:p14="http://schemas.microsoft.com/office/powerpoint/2010/main" val="1992269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t.  11x – 2x + 15 = 8 + 9x + 7 </a:t>
            </a:r>
          </a:p>
        </p:txBody>
      </p:sp>
      <p:sp>
        <p:nvSpPr>
          <p:cNvPr id="4" name="TextBox 3"/>
          <p:cNvSpPr txBox="1"/>
          <p:nvPr/>
        </p:nvSpPr>
        <p:spPr>
          <a:xfrm>
            <a:off x="5079807"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Tree>
    <p:extLst>
      <p:ext uri="{BB962C8B-B14F-4D97-AF65-F5344CB8AC3E}">
        <p14:creationId xmlns:p14="http://schemas.microsoft.com/office/powerpoint/2010/main" val="462751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A.  Solving Equations:</a:t>
            </a:r>
            <a:r>
              <a:rPr lang="en-US" dirty="0"/>
              <a:t/>
            </a:r>
            <a:br>
              <a:rPr lang="en-US" dirty="0"/>
            </a:br>
            <a:endParaRPr lang="en-US" dirty="0"/>
          </a:p>
        </p:txBody>
      </p:sp>
      <p:sp>
        <p:nvSpPr>
          <p:cNvPr id="3" name="Content Placeholder 2"/>
          <p:cNvSpPr>
            <a:spLocks noGrp="1"/>
          </p:cNvSpPr>
          <p:nvPr>
            <p:ph idx="1"/>
          </p:nvPr>
        </p:nvSpPr>
        <p:spPr/>
        <p:txBody>
          <a:bodyPr/>
          <a:lstStyle/>
          <a:p>
            <a:pPr marL="114300" indent="0">
              <a:buNone/>
            </a:pPr>
            <a:r>
              <a:rPr lang="en-US" dirty="0" smtClean="0"/>
              <a:t>1</a:t>
            </a:r>
            <a:r>
              <a:rPr lang="en-US" dirty="0"/>
              <a:t>. An equation states two ________________  are equal.</a:t>
            </a:r>
          </a:p>
          <a:p>
            <a:pPr marL="114300" indent="0">
              <a:buNone/>
            </a:pPr>
            <a:endParaRPr lang="en-US" dirty="0" smtClean="0"/>
          </a:p>
          <a:p>
            <a:pPr marL="114300" indent="0">
              <a:buNone/>
            </a:pPr>
            <a:r>
              <a:rPr lang="en-US" dirty="0" smtClean="0"/>
              <a:t>2</a:t>
            </a:r>
            <a:r>
              <a:rPr lang="en-US" dirty="0"/>
              <a:t>.  ________________________ are operations that undo each other.</a:t>
            </a:r>
          </a:p>
          <a:p>
            <a:endParaRPr lang="en-US" dirty="0"/>
          </a:p>
        </p:txBody>
      </p:sp>
      <p:sp>
        <p:nvSpPr>
          <p:cNvPr id="4" name="TextBox 3"/>
          <p:cNvSpPr txBox="1"/>
          <p:nvPr/>
        </p:nvSpPr>
        <p:spPr>
          <a:xfrm>
            <a:off x="4526209" y="1622359"/>
            <a:ext cx="2751544" cy="523220"/>
          </a:xfrm>
          <a:prstGeom prst="rect">
            <a:avLst/>
          </a:prstGeom>
          <a:noFill/>
        </p:spPr>
        <p:txBody>
          <a:bodyPr wrap="square" rtlCol="0">
            <a:spAutoFit/>
          </a:bodyPr>
          <a:lstStyle/>
          <a:p>
            <a:r>
              <a:rPr lang="en-US" sz="2800" dirty="0">
                <a:solidFill>
                  <a:srgbClr val="000090"/>
                </a:solidFill>
              </a:rPr>
              <a:t>e</a:t>
            </a:r>
            <a:r>
              <a:rPr lang="en-US" sz="2800" dirty="0" smtClean="0">
                <a:solidFill>
                  <a:srgbClr val="000090"/>
                </a:solidFill>
              </a:rPr>
              <a:t>xpressions </a:t>
            </a:r>
            <a:endParaRPr lang="en-US" sz="2800" dirty="0">
              <a:solidFill>
                <a:srgbClr val="000090"/>
              </a:solidFill>
            </a:endParaRPr>
          </a:p>
        </p:txBody>
      </p:sp>
      <p:sp>
        <p:nvSpPr>
          <p:cNvPr id="5" name="TextBox 4"/>
          <p:cNvSpPr txBox="1"/>
          <p:nvPr/>
        </p:nvSpPr>
        <p:spPr>
          <a:xfrm>
            <a:off x="1210687" y="2832967"/>
            <a:ext cx="3510898" cy="523220"/>
          </a:xfrm>
          <a:prstGeom prst="rect">
            <a:avLst/>
          </a:prstGeom>
          <a:noFill/>
        </p:spPr>
        <p:txBody>
          <a:bodyPr wrap="square" rtlCol="0">
            <a:spAutoFit/>
          </a:bodyPr>
          <a:lstStyle/>
          <a:p>
            <a:r>
              <a:rPr lang="en-US" sz="2800" dirty="0" smtClean="0">
                <a:solidFill>
                  <a:srgbClr val="000090"/>
                </a:solidFill>
              </a:rPr>
              <a:t>Inverse operations</a:t>
            </a:r>
            <a:endParaRPr lang="en-US" sz="2800" dirty="0">
              <a:solidFill>
                <a:srgbClr val="000090"/>
              </a:solidFill>
            </a:endParaRPr>
          </a:p>
        </p:txBody>
      </p:sp>
    </p:spTree>
    <p:extLst>
      <p:ext uri="{BB962C8B-B14F-4D97-AF65-F5344CB8AC3E}">
        <p14:creationId xmlns:p14="http://schemas.microsoft.com/office/powerpoint/2010/main" val="15306062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u.  3(</a:t>
            </a:r>
            <a:r>
              <a:rPr lang="en-US" dirty="0" smtClean="0"/>
              <a:t>6c  </a:t>
            </a:r>
            <a:r>
              <a:rPr lang="en-US" dirty="0"/>
              <a:t>+ 8) = 24 + </a:t>
            </a:r>
            <a:r>
              <a:rPr lang="en-US" dirty="0" smtClean="0"/>
              <a:t>18c</a:t>
            </a:r>
            <a:endParaRPr lang="en-US" dirty="0"/>
          </a:p>
          <a:p>
            <a:endParaRPr lang="en-US" dirty="0"/>
          </a:p>
        </p:txBody>
      </p:sp>
      <p:sp>
        <p:nvSpPr>
          <p:cNvPr id="4" name="TextBox 3"/>
          <p:cNvSpPr txBox="1"/>
          <p:nvPr/>
        </p:nvSpPr>
        <p:spPr>
          <a:xfrm>
            <a:off x="5079807"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Tree>
    <p:extLst>
      <p:ext uri="{BB962C8B-B14F-4D97-AF65-F5344CB8AC3E}">
        <p14:creationId xmlns:p14="http://schemas.microsoft.com/office/powerpoint/2010/main" val="31873371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v. </a:t>
            </a:r>
            <a:r>
              <a:rPr lang="en-US" dirty="0" smtClean="0"/>
              <a:t>   (</a:t>
            </a:r>
            <a:r>
              <a:rPr lang="en-US" dirty="0"/>
              <a:t>8x + 26) = 13 + 4x </a:t>
            </a:r>
          </a:p>
        </p:txBody>
      </p:sp>
      <p:graphicFrame>
        <p:nvGraphicFramePr>
          <p:cNvPr id="5" name="Object 4"/>
          <p:cNvGraphicFramePr>
            <a:graphicFrameLocks noChangeAspect="1"/>
          </p:cNvGraphicFramePr>
          <p:nvPr>
            <p:extLst>
              <p:ext uri="{D42A27DB-BD31-4B8C-83A1-F6EECF244321}">
                <p14:modId xmlns:p14="http://schemas.microsoft.com/office/powerpoint/2010/main" val="865688717"/>
              </p:ext>
            </p:extLst>
          </p:nvPr>
        </p:nvGraphicFramePr>
        <p:xfrm>
          <a:off x="1072375" y="1752600"/>
          <a:ext cx="239394" cy="618434"/>
        </p:xfrm>
        <a:graphic>
          <a:graphicData uri="http://schemas.openxmlformats.org/presentationml/2006/ole">
            <mc:AlternateContent xmlns:mc="http://schemas.openxmlformats.org/markup-compatibility/2006">
              <mc:Choice xmlns:v="urn:schemas-microsoft-com:vml" Requires="v">
                <p:oleObj spid="_x0000_s12318" name="Equation" r:id="rId3" imgW="152400" imgH="393700" progId="Equation.3">
                  <p:embed/>
                </p:oleObj>
              </mc:Choice>
              <mc:Fallback>
                <p:oleObj name="Equation" r:id="rId3" imgW="152400" imgH="393700" progId="Equation.3">
                  <p:embed/>
                  <p:pic>
                    <p:nvPicPr>
                      <p:cNvPr id="0" name=""/>
                      <p:cNvPicPr/>
                      <p:nvPr/>
                    </p:nvPicPr>
                    <p:blipFill>
                      <a:blip r:embed="rId4"/>
                      <a:stretch>
                        <a:fillRect/>
                      </a:stretch>
                    </p:blipFill>
                    <p:spPr>
                      <a:xfrm>
                        <a:off x="1072375" y="1752600"/>
                        <a:ext cx="239394" cy="618434"/>
                      </a:xfrm>
                      <a:prstGeom prst="rect">
                        <a:avLst/>
                      </a:prstGeom>
                    </p:spPr>
                  </p:pic>
                </p:oleObj>
              </mc:Fallback>
            </mc:AlternateContent>
          </a:graphicData>
        </a:graphic>
      </p:graphicFrame>
      <p:sp>
        <p:nvSpPr>
          <p:cNvPr id="6" name="TextBox 5"/>
          <p:cNvSpPr txBox="1"/>
          <p:nvPr/>
        </p:nvSpPr>
        <p:spPr>
          <a:xfrm>
            <a:off x="5079807" y="2512438"/>
            <a:ext cx="4369729" cy="1754327"/>
          </a:xfrm>
          <a:prstGeom prst="rect">
            <a:avLst/>
          </a:prstGeom>
          <a:noFill/>
        </p:spPr>
        <p:txBody>
          <a:bodyPr wrap="square" rtlCol="0">
            <a:spAutoFit/>
          </a:bodyPr>
          <a:lstStyle/>
          <a:p>
            <a:r>
              <a:rPr lang="en-US" dirty="0" smtClean="0">
                <a:solidFill>
                  <a:srgbClr val="FF0000"/>
                </a:solidFill>
              </a:rPr>
              <a:t>Simplify left side</a:t>
            </a:r>
          </a:p>
          <a:p>
            <a:r>
              <a:rPr lang="en-US" dirty="0" smtClean="0">
                <a:solidFill>
                  <a:srgbClr val="008000"/>
                </a:solidFill>
              </a:rPr>
              <a:t>Simplify right side</a:t>
            </a:r>
          </a:p>
          <a:p>
            <a:r>
              <a:rPr lang="en-US" dirty="0" smtClean="0">
                <a:solidFill>
                  <a:srgbClr val="3366FF"/>
                </a:solidFill>
              </a:rPr>
              <a:t>Isolate variables to one side</a:t>
            </a:r>
          </a:p>
          <a:p>
            <a:r>
              <a:rPr lang="en-US" dirty="0" smtClean="0">
                <a:solidFill>
                  <a:srgbClr val="FF6600"/>
                </a:solidFill>
              </a:rPr>
              <a:t>Isolate numeric terms to other side</a:t>
            </a:r>
          </a:p>
          <a:p>
            <a:r>
              <a:rPr lang="en-US" dirty="0" smtClean="0"/>
              <a:t>Solve</a:t>
            </a:r>
          </a:p>
          <a:p>
            <a:endParaRPr lang="en-US" dirty="0"/>
          </a:p>
        </p:txBody>
      </p:sp>
    </p:spTree>
    <p:extLst>
      <p:ext uri="{BB962C8B-B14F-4D97-AF65-F5344CB8AC3E}">
        <p14:creationId xmlns:p14="http://schemas.microsoft.com/office/powerpoint/2010/main" val="24165407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57818"/>
            <a:ext cx="8229600" cy="4373563"/>
          </a:xfrm>
        </p:spPr>
        <p:txBody>
          <a:bodyPr/>
          <a:lstStyle/>
          <a:p>
            <a:r>
              <a:rPr lang="en-US" dirty="0" smtClean="0">
                <a:solidFill>
                  <a:srgbClr val="FF0000"/>
                </a:solidFill>
              </a:rPr>
              <a:t>After you simplify both sides the variable term and the numeric terms are equal</a:t>
            </a:r>
            <a:endParaRPr lang="en-US" dirty="0">
              <a:solidFill>
                <a:srgbClr val="FF0000"/>
              </a:solidFill>
            </a:endParaRPr>
          </a:p>
        </p:txBody>
      </p:sp>
      <p:sp>
        <p:nvSpPr>
          <p:cNvPr id="4" name="Rectangle 3"/>
          <p:cNvSpPr/>
          <p:nvPr/>
        </p:nvSpPr>
        <p:spPr>
          <a:xfrm>
            <a:off x="457200" y="415888"/>
            <a:ext cx="8229600" cy="1077218"/>
          </a:xfrm>
          <a:prstGeom prst="rect">
            <a:avLst/>
          </a:prstGeom>
        </p:spPr>
        <p:txBody>
          <a:bodyPr wrap="square">
            <a:spAutoFit/>
          </a:bodyPr>
          <a:lstStyle/>
          <a:p>
            <a:r>
              <a:rPr lang="en-US" sz="3200" dirty="0"/>
              <a:t>What do you notice about linear equations with infinite solutions?</a:t>
            </a:r>
          </a:p>
        </p:txBody>
      </p:sp>
    </p:spTree>
    <p:extLst>
      <p:ext uri="{BB962C8B-B14F-4D97-AF65-F5344CB8AC3E}">
        <p14:creationId xmlns:p14="http://schemas.microsoft.com/office/powerpoint/2010/main" val="37376881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en-US" dirty="0"/>
              <a:t>w.  </a:t>
            </a:r>
            <a:r>
              <a:rPr lang="en-US" dirty="0" smtClean="0"/>
              <a:t>   7x </a:t>
            </a:r>
            <a:r>
              <a:rPr lang="en-US" dirty="0"/>
              <a:t>– 3 = 7x + 5</a:t>
            </a:r>
          </a:p>
          <a:p>
            <a:endParaRPr lang="en-US" dirty="0"/>
          </a:p>
        </p:txBody>
      </p:sp>
      <p:sp>
        <p:nvSpPr>
          <p:cNvPr id="4" name="Rectangle 3"/>
          <p:cNvSpPr/>
          <p:nvPr/>
        </p:nvSpPr>
        <p:spPr>
          <a:xfrm>
            <a:off x="457200" y="540732"/>
            <a:ext cx="6549389" cy="584776"/>
          </a:xfrm>
          <a:prstGeom prst="rect">
            <a:avLst/>
          </a:prstGeom>
        </p:spPr>
        <p:txBody>
          <a:bodyPr wrap="none">
            <a:spAutoFit/>
          </a:bodyPr>
          <a:lstStyle/>
          <a:p>
            <a:r>
              <a:rPr lang="en-US" sz="3200" dirty="0"/>
              <a:t>Equations with no solution: a = b</a:t>
            </a:r>
            <a:r>
              <a:rPr lang="en-US" sz="3200" dirty="0" smtClean="0">
                <a:effectLst/>
              </a:rPr>
              <a:t> </a:t>
            </a:r>
            <a:endParaRPr lang="en-US" sz="3200" dirty="0"/>
          </a:p>
        </p:txBody>
      </p:sp>
    </p:spTree>
    <p:extLst>
      <p:ext uri="{BB962C8B-B14F-4D97-AF65-F5344CB8AC3E}">
        <p14:creationId xmlns:p14="http://schemas.microsoft.com/office/powerpoint/2010/main" val="233428117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x. </a:t>
            </a:r>
            <a:r>
              <a:rPr lang="en-US" dirty="0" smtClean="0"/>
              <a:t>     -3g </a:t>
            </a:r>
            <a:r>
              <a:rPr lang="en-US" dirty="0"/>
              <a:t>+ 32 – </a:t>
            </a:r>
            <a:r>
              <a:rPr lang="en-US" dirty="0" smtClean="0"/>
              <a:t>7g </a:t>
            </a:r>
            <a:r>
              <a:rPr lang="en-US" dirty="0"/>
              <a:t>= -2(</a:t>
            </a:r>
            <a:r>
              <a:rPr lang="en-US" dirty="0" smtClean="0"/>
              <a:t>5g </a:t>
            </a:r>
            <a:r>
              <a:rPr lang="en-US" dirty="0"/>
              <a:t>+ 10) </a:t>
            </a:r>
          </a:p>
        </p:txBody>
      </p:sp>
    </p:spTree>
    <p:extLst>
      <p:ext uri="{BB962C8B-B14F-4D97-AF65-F5344CB8AC3E}">
        <p14:creationId xmlns:p14="http://schemas.microsoft.com/office/powerpoint/2010/main" val="181412802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y.  </a:t>
            </a:r>
            <a:r>
              <a:rPr lang="en-US" dirty="0" smtClean="0"/>
              <a:t>   5</a:t>
            </a:r>
            <a:r>
              <a:rPr lang="en-US" dirty="0"/>
              <a:t>(3x + 4) – 2x = 7x – 3(-2x + 11)</a:t>
            </a:r>
          </a:p>
          <a:p>
            <a:endParaRPr lang="en-US" dirty="0"/>
          </a:p>
        </p:txBody>
      </p:sp>
    </p:spTree>
    <p:extLst>
      <p:ext uri="{BB962C8B-B14F-4D97-AF65-F5344CB8AC3E}">
        <p14:creationId xmlns:p14="http://schemas.microsoft.com/office/powerpoint/2010/main" val="241070220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z. </a:t>
            </a:r>
            <a:r>
              <a:rPr lang="en-US" dirty="0" smtClean="0"/>
              <a:t>   18x +      = </a:t>
            </a:r>
            <a:r>
              <a:rPr lang="en-US" dirty="0"/>
              <a:t>6(3x + 25)</a:t>
            </a:r>
          </a:p>
          <a:p>
            <a:pPr marL="11430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74369263"/>
              </p:ext>
            </p:extLst>
          </p:nvPr>
        </p:nvGraphicFramePr>
        <p:xfrm>
          <a:off x="2103784" y="1643362"/>
          <a:ext cx="239394" cy="618434"/>
        </p:xfrm>
        <a:graphic>
          <a:graphicData uri="http://schemas.openxmlformats.org/presentationml/2006/ole">
            <mc:AlternateContent xmlns:mc="http://schemas.openxmlformats.org/markup-compatibility/2006">
              <mc:Choice xmlns:v="urn:schemas-microsoft-com:vml" Requires="v">
                <p:oleObj spid="_x0000_s19481" name="Equation" r:id="rId3" imgW="152400" imgH="393700" progId="Equation.3">
                  <p:embed/>
                </p:oleObj>
              </mc:Choice>
              <mc:Fallback>
                <p:oleObj name="Equation" r:id="rId3" imgW="152400" imgH="393700" progId="Equation.3">
                  <p:embed/>
                  <p:pic>
                    <p:nvPicPr>
                      <p:cNvPr id="0" name=""/>
                      <p:cNvPicPr/>
                      <p:nvPr/>
                    </p:nvPicPr>
                    <p:blipFill>
                      <a:blip r:embed="rId4"/>
                      <a:stretch>
                        <a:fillRect/>
                      </a:stretch>
                    </p:blipFill>
                    <p:spPr>
                      <a:xfrm>
                        <a:off x="2103784" y="1643362"/>
                        <a:ext cx="239394" cy="618434"/>
                      </a:xfrm>
                      <a:prstGeom prst="rect">
                        <a:avLst/>
                      </a:prstGeom>
                    </p:spPr>
                  </p:pic>
                </p:oleObj>
              </mc:Fallback>
            </mc:AlternateContent>
          </a:graphicData>
        </a:graphic>
      </p:graphicFrame>
    </p:spTree>
    <p:extLst>
      <p:ext uri="{BB962C8B-B14F-4D97-AF65-F5344CB8AC3E}">
        <p14:creationId xmlns:p14="http://schemas.microsoft.com/office/powerpoint/2010/main" val="26144043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a:t>
            </a:r>
            <a:r>
              <a:rPr lang="en-US" dirty="0" smtClean="0">
                <a:solidFill>
                  <a:srgbClr val="FF0000"/>
                </a:solidFill>
              </a:rPr>
              <a:t>After you simplify both sides the variable terms are the same but the numeric terms are different.</a:t>
            </a:r>
            <a:endParaRPr lang="en-US" dirty="0"/>
          </a:p>
          <a:p>
            <a:endParaRPr lang="en-US" dirty="0"/>
          </a:p>
        </p:txBody>
      </p:sp>
      <p:sp>
        <p:nvSpPr>
          <p:cNvPr id="5" name="Rectangle 4"/>
          <p:cNvSpPr/>
          <p:nvPr/>
        </p:nvSpPr>
        <p:spPr>
          <a:xfrm>
            <a:off x="565419" y="456852"/>
            <a:ext cx="7928242" cy="1077218"/>
          </a:xfrm>
          <a:prstGeom prst="rect">
            <a:avLst/>
          </a:prstGeom>
        </p:spPr>
        <p:txBody>
          <a:bodyPr wrap="square">
            <a:spAutoFit/>
          </a:bodyPr>
          <a:lstStyle/>
          <a:p>
            <a:r>
              <a:rPr lang="en-US" sz="3200" b="1" dirty="0"/>
              <a:t>What do you notice about linear equations with no solution?</a:t>
            </a:r>
            <a:endParaRPr lang="en-US" sz="3200" dirty="0"/>
          </a:p>
        </p:txBody>
      </p:sp>
    </p:spTree>
    <p:extLst>
      <p:ext uri="{BB962C8B-B14F-4D97-AF65-F5344CB8AC3E}">
        <p14:creationId xmlns:p14="http://schemas.microsoft.com/office/powerpoint/2010/main" val="4029273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a:t>
            </a:r>
            <a:r>
              <a:rPr lang="en-US" dirty="0" smtClean="0">
                <a:solidFill>
                  <a:srgbClr val="FF0000"/>
                </a:solidFill>
              </a:rPr>
              <a:t>After you simplify both sides the variable terms are different and the numeric terms are different.</a:t>
            </a:r>
            <a:endParaRPr lang="en-US" dirty="0"/>
          </a:p>
          <a:p>
            <a:endParaRPr lang="en-US" dirty="0"/>
          </a:p>
        </p:txBody>
      </p:sp>
      <p:sp>
        <p:nvSpPr>
          <p:cNvPr id="5" name="Rectangle 4"/>
          <p:cNvSpPr/>
          <p:nvPr/>
        </p:nvSpPr>
        <p:spPr>
          <a:xfrm>
            <a:off x="565419" y="456852"/>
            <a:ext cx="7928242" cy="1077218"/>
          </a:xfrm>
          <a:prstGeom prst="rect">
            <a:avLst/>
          </a:prstGeom>
        </p:spPr>
        <p:txBody>
          <a:bodyPr wrap="square">
            <a:spAutoFit/>
          </a:bodyPr>
          <a:lstStyle/>
          <a:p>
            <a:r>
              <a:rPr lang="en-US" sz="3200" b="1" dirty="0" smtClean="0"/>
              <a:t>So…..what can you conclude about </a:t>
            </a:r>
            <a:r>
              <a:rPr lang="en-US" sz="3200" b="1" dirty="0"/>
              <a:t>linear equations with </a:t>
            </a:r>
            <a:r>
              <a:rPr lang="en-US" sz="3200" b="1" dirty="0" smtClean="0"/>
              <a:t>only one </a:t>
            </a:r>
            <a:r>
              <a:rPr lang="en-US" sz="3200" b="1" dirty="0"/>
              <a:t>solution?</a:t>
            </a:r>
            <a:endParaRPr lang="en-US" sz="3200" dirty="0"/>
          </a:p>
        </p:txBody>
      </p:sp>
    </p:spTree>
    <p:extLst>
      <p:ext uri="{BB962C8B-B14F-4D97-AF65-F5344CB8AC3E}">
        <p14:creationId xmlns:p14="http://schemas.microsoft.com/office/powerpoint/2010/main" val="11557435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b="1" dirty="0"/>
              <a:t>8.EE.C.7.  Solve linear equations in one variable.</a:t>
            </a:r>
            <a:endParaRPr lang="en-US" dirty="0"/>
          </a:p>
          <a:p>
            <a:pPr marL="114300" indent="0">
              <a:buNone/>
            </a:pPr>
            <a:r>
              <a:rPr lang="en-US" dirty="0"/>
              <a:t>a. Give examples of linear equations in one variable with one solution, infinitely many solutions, or no solutions. Show which of these possibilities is the case by successively transforming the given equation into simpler forms, until an equivalent equation of the form </a:t>
            </a:r>
            <a:r>
              <a:rPr lang="en-US" i="1" dirty="0"/>
              <a:t>x</a:t>
            </a:r>
            <a:r>
              <a:rPr lang="en-US" dirty="0"/>
              <a:t> = </a:t>
            </a:r>
            <a:r>
              <a:rPr lang="en-US" i="1" dirty="0"/>
              <a:t>a</a:t>
            </a:r>
            <a:r>
              <a:rPr lang="en-US" dirty="0"/>
              <a:t>, </a:t>
            </a:r>
            <a:r>
              <a:rPr lang="en-US" i="1" dirty="0"/>
              <a:t>a</a:t>
            </a:r>
            <a:r>
              <a:rPr lang="en-US" dirty="0"/>
              <a:t> = </a:t>
            </a:r>
            <a:r>
              <a:rPr lang="en-US" i="1" dirty="0"/>
              <a:t>a</a:t>
            </a:r>
            <a:r>
              <a:rPr lang="en-US" dirty="0"/>
              <a:t>, or </a:t>
            </a:r>
            <a:r>
              <a:rPr lang="en-US" i="1" dirty="0"/>
              <a:t>a</a:t>
            </a:r>
            <a:r>
              <a:rPr lang="en-US" dirty="0"/>
              <a:t> = </a:t>
            </a:r>
            <a:r>
              <a:rPr lang="en-US" i="1" dirty="0"/>
              <a:t>b</a:t>
            </a:r>
            <a:r>
              <a:rPr lang="en-US" dirty="0"/>
              <a:t> results (where </a:t>
            </a:r>
            <a:r>
              <a:rPr lang="en-US" i="1" dirty="0"/>
              <a:t>a</a:t>
            </a:r>
            <a:r>
              <a:rPr lang="en-US" dirty="0"/>
              <a:t> and </a:t>
            </a:r>
            <a:r>
              <a:rPr lang="en-US" i="1" dirty="0"/>
              <a:t>b</a:t>
            </a:r>
            <a:r>
              <a:rPr lang="en-US" dirty="0"/>
              <a:t> are different numbers).</a:t>
            </a:r>
          </a:p>
          <a:p>
            <a:pPr marL="114300" indent="0">
              <a:buNone/>
            </a:pPr>
            <a:r>
              <a:rPr lang="en-US" dirty="0"/>
              <a:t> </a:t>
            </a:r>
          </a:p>
          <a:p>
            <a:pPr marL="114300" indent="0">
              <a:buNone/>
            </a:pPr>
            <a:r>
              <a:rPr lang="en-US" dirty="0"/>
              <a:t>b. Solve linear equations with rational number coefficients, including equations whose solutions require expanding expressions using the distributive property and collecting like terms.</a:t>
            </a:r>
          </a:p>
          <a:p>
            <a:endParaRPr lang="en-US" dirty="0"/>
          </a:p>
        </p:txBody>
      </p:sp>
    </p:spTree>
    <p:extLst>
      <p:ext uri="{BB962C8B-B14F-4D97-AF65-F5344CB8AC3E}">
        <p14:creationId xmlns:p14="http://schemas.microsoft.com/office/powerpoint/2010/main" val="4554532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3.  Examples:</a:t>
            </a:r>
            <a:br>
              <a:rPr lang="en-US" dirty="0"/>
            </a:br>
            <a:endParaRPr lang="en-US" dirty="0"/>
          </a:p>
        </p:txBody>
      </p:sp>
      <p:sp>
        <p:nvSpPr>
          <p:cNvPr id="3" name="Content Placeholder 2"/>
          <p:cNvSpPr>
            <a:spLocks noGrp="1"/>
          </p:cNvSpPr>
          <p:nvPr>
            <p:ph idx="1"/>
          </p:nvPr>
        </p:nvSpPr>
        <p:spPr/>
        <p:txBody>
          <a:bodyPr/>
          <a:lstStyle/>
          <a:p>
            <a:pPr marL="114300" indent="0">
              <a:buNone/>
            </a:pPr>
            <a:r>
              <a:rPr lang="en-US" b="1" dirty="0"/>
              <a:t>One-step equations</a:t>
            </a:r>
            <a:r>
              <a:rPr lang="en-US" dirty="0"/>
              <a:t> – use inverse </a:t>
            </a:r>
            <a:r>
              <a:rPr lang="en-US" dirty="0" smtClean="0"/>
              <a:t>operations to </a:t>
            </a:r>
            <a:r>
              <a:rPr lang="en-US" dirty="0"/>
              <a:t>isolate the _______________. </a:t>
            </a:r>
            <a:endParaRPr lang="en-US" dirty="0" smtClean="0"/>
          </a:p>
          <a:p>
            <a:pPr marL="114300" indent="0">
              <a:buNone/>
            </a:pPr>
            <a:endParaRPr lang="en-US" dirty="0"/>
          </a:p>
          <a:p>
            <a:pPr marL="114300" indent="0">
              <a:buNone/>
            </a:pPr>
            <a:r>
              <a:rPr lang="en-US" dirty="0" smtClean="0"/>
              <a:t>                                x </a:t>
            </a:r>
            <a:r>
              <a:rPr lang="en-US" dirty="0"/>
              <a:t>= a</a:t>
            </a:r>
          </a:p>
          <a:p>
            <a:endParaRPr lang="en-US" dirty="0"/>
          </a:p>
        </p:txBody>
      </p:sp>
      <p:sp>
        <p:nvSpPr>
          <p:cNvPr id="4" name="TextBox 3"/>
          <p:cNvSpPr txBox="1"/>
          <p:nvPr/>
        </p:nvSpPr>
        <p:spPr>
          <a:xfrm>
            <a:off x="1432754" y="2042246"/>
            <a:ext cx="2751544" cy="523220"/>
          </a:xfrm>
          <a:prstGeom prst="rect">
            <a:avLst/>
          </a:prstGeom>
          <a:noFill/>
        </p:spPr>
        <p:txBody>
          <a:bodyPr wrap="square" rtlCol="0">
            <a:spAutoFit/>
          </a:bodyPr>
          <a:lstStyle/>
          <a:p>
            <a:r>
              <a:rPr lang="en-US" sz="2800" dirty="0" smtClean="0">
                <a:solidFill>
                  <a:srgbClr val="000090"/>
                </a:solidFill>
              </a:rPr>
              <a:t>variable</a:t>
            </a:r>
            <a:endParaRPr lang="en-US" sz="2800" dirty="0">
              <a:solidFill>
                <a:srgbClr val="000090"/>
              </a:solidFill>
            </a:endParaRPr>
          </a:p>
        </p:txBody>
      </p:sp>
    </p:spTree>
    <p:extLst>
      <p:ext uri="{BB962C8B-B14F-4D97-AF65-F5344CB8AC3E}">
        <p14:creationId xmlns:p14="http://schemas.microsoft.com/office/powerpoint/2010/main" val="31575682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b="1" dirty="0"/>
              <a:t>4.  Error Analysis – Solving Equations</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6905774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Caden solved the following equations but was having some trouble.  In each of the following problems, Caden made a mistake.  See  if you can help Caden fix his mistakes.  Examine the problem.  When you find the mistake, circle it.  Then, in the space provided, explain why it is a mistake, and solve the equation correctly. </a:t>
            </a:r>
          </a:p>
          <a:p>
            <a:endParaRPr lang="en-US" dirty="0"/>
          </a:p>
        </p:txBody>
      </p:sp>
    </p:spTree>
    <p:extLst>
      <p:ext uri="{BB962C8B-B14F-4D97-AF65-F5344CB8AC3E}">
        <p14:creationId xmlns:p14="http://schemas.microsoft.com/office/powerpoint/2010/main" val="120746884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a.   3x + 2x – 6 = 24</a:t>
            </a:r>
          </a:p>
          <a:p>
            <a:pPr marL="114300" indent="0">
              <a:buNone/>
            </a:pPr>
            <a:r>
              <a:rPr lang="en-US" dirty="0"/>
              <a:t>    </a:t>
            </a:r>
            <a:r>
              <a:rPr lang="en-US" dirty="0" smtClean="0"/>
              <a:t>    </a:t>
            </a:r>
            <a:r>
              <a:rPr lang="en-US" dirty="0"/>
              <a:t>-2x   -2x</a:t>
            </a:r>
          </a:p>
          <a:p>
            <a:pPr marL="114300" indent="0">
              <a:buNone/>
            </a:pPr>
            <a:r>
              <a:rPr lang="en-US" dirty="0"/>
              <a:t>            x – 6 = 24</a:t>
            </a:r>
          </a:p>
          <a:p>
            <a:pPr marL="114300" indent="0">
              <a:buNone/>
            </a:pPr>
            <a:r>
              <a:rPr lang="en-US" dirty="0"/>
              <a:t>               + 6  + 6</a:t>
            </a:r>
          </a:p>
          <a:p>
            <a:pPr marL="114300" indent="0">
              <a:buNone/>
            </a:pPr>
            <a:r>
              <a:rPr lang="en-US" dirty="0"/>
              <a:t>                 x = 30</a:t>
            </a:r>
            <a:r>
              <a:rPr lang="en-US" dirty="0"/>
              <a:t> </a:t>
            </a:r>
          </a:p>
        </p:txBody>
      </p:sp>
      <p:sp>
        <p:nvSpPr>
          <p:cNvPr id="4" name="Rectangle 3"/>
          <p:cNvSpPr/>
          <p:nvPr/>
        </p:nvSpPr>
        <p:spPr>
          <a:xfrm>
            <a:off x="5484250" y="1776311"/>
            <a:ext cx="2371112" cy="461665"/>
          </a:xfrm>
          <a:prstGeom prst="rect">
            <a:avLst/>
          </a:prstGeom>
        </p:spPr>
        <p:txBody>
          <a:bodyPr wrap="none">
            <a:spAutoFit/>
          </a:bodyPr>
          <a:lstStyle/>
          <a:p>
            <a:r>
              <a:rPr lang="en-US" sz="2400" dirty="0"/>
              <a:t>3x + 2x – 6 = 24</a:t>
            </a:r>
          </a:p>
        </p:txBody>
      </p:sp>
    </p:spTree>
    <p:extLst>
      <p:ext uri="{BB962C8B-B14F-4D97-AF65-F5344CB8AC3E}">
        <p14:creationId xmlns:p14="http://schemas.microsoft.com/office/powerpoint/2010/main" val="325962302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Picture 5" descr="Screen Shot 2016-11-17 at 9.55.3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129" y="1642141"/>
            <a:ext cx="3211850" cy="3234155"/>
          </a:xfrm>
          <a:prstGeom prst="rect">
            <a:avLst/>
          </a:prstGeom>
        </p:spPr>
      </p:pic>
      <p:sp>
        <p:nvSpPr>
          <p:cNvPr id="7" name="Rectangle 6"/>
          <p:cNvSpPr/>
          <p:nvPr/>
        </p:nvSpPr>
        <p:spPr>
          <a:xfrm>
            <a:off x="5699141" y="1665852"/>
            <a:ext cx="1830700" cy="461665"/>
          </a:xfrm>
          <a:prstGeom prst="rect">
            <a:avLst/>
          </a:prstGeom>
        </p:spPr>
        <p:txBody>
          <a:bodyPr wrap="none">
            <a:spAutoFit/>
          </a:bodyPr>
          <a:lstStyle/>
          <a:p>
            <a:r>
              <a:rPr lang="en-US" sz="2400" dirty="0"/>
              <a:t>-2x + 4 = 12</a:t>
            </a:r>
          </a:p>
        </p:txBody>
      </p:sp>
    </p:spTree>
    <p:extLst>
      <p:ext uri="{BB962C8B-B14F-4D97-AF65-F5344CB8AC3E}">
        <p14:creationId xmlns:p14="http://schemas.microsoft.com/office/powerpoint/2010/main" val="335311508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5409555" y="2019590"/>
            <a:ext cx="1695897" cy="461665"/>
          </a:xfrm>
          <a:prstGeom prst="rect">
            <a:avLst/>
          </a:prstGeom>
        </p:spPr>
        <p:txBody>
          <a:bodyPr wrap="none">
            <a:spAutoFit/>
          </a:bodyPr>
          <a:lstStyle/>
          <a:p>
            <a:r>
              <a:rPr lang="en-US" sz="2400" dirty="0"/>
              <a:t>4x – 3 = 17</a:t>
            </a:r>
          </a:p>
        </p:txBody>
      </p:sp>
      <p:pic>
        <p:nvPicPr>
          <p:cNvPr id="6" name="Picture 5" descr="Screen Shot 2016-11-17 at 10.20.2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127" y="1742843"/>
            <a:ext cx="2625153" cy="2679844"/>
          </a:xfrm>
          <a:prstGeom prst="rect">
            <a:avLst/>
          </a:prstGeom>
        </p:spPr>
      </p:pic>
    </p:spTree>
    <p:extLst>
      <p:ext uri="{BB962C8B-B14F-4D97-AF65-F5344CB8AC3E}">
        <p14:creationId xmlns:p14="http://schemas.microsoft.com/office/powerpoint/2010/main" val="225002549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Screen Shot 2016-11-17 at 9.55.1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541" y="1447800"/>
            <a:ext cx="3287202" cy="3789704"/>
          </a:xfrm>
          <a:prstGeom prst="rect">
            <a:avLst/>
          </a:prstGeom>
        </p:spPr>
      </p:pic>
      <p:sp>
        <p:nvSpPr>
          <p:cNvPr id="5" name="Rectangle 4"/>
          <p:cNvSpPr/>
          <p:nvPr/>
        </p:nvSpPr>
        <p:spPr>
          <a:xfrm>
            <a:off x="5029561" y="1656703"/>
            <a:ext cx="1923123" cy="461665"/>
          </a:xfrm>
          <a:prstGeom prst="rect">
            <a:avLst/>
          </a:prstGeom>
        </p:spPr>
        <p:txBody>
          <a:bodyPr wrap="none">
            <a:spAutoFit/>
          </a:bodyPr>
          <a:lstStyle/>
          <a:p>
            <a:r>
              <a:rPr lang="en-US" sz="2400" dirty="0"/>
              <a:t>3(2x – 4) = 8</a:t>
            </a:r>
          </a:p>
        </p:txBody>
      </p:sp>
    </p:spTree>
    <p:extLst>
      <p:ext uri="{BB962C8B-B14F-4D97-AF65-F5344CB8AC3E}">
        <p14:creationId xmlns:p14="http://schemas.microsoft.com/office/powerpoint/2010/main" val="328953206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dirty="0" smtClean="0"/>
              <a:t>1.    2(x – 7) + 6x = 1 + 3x</a:t>
            </a:r>
            <a:endParaRPr lang="en-US" dirty="0"/>
          </a:p>
        </p:txBody>
      </p:sp>
    </p:spTree>
    <p:extLst>
      <p:ext uri="{BB962C8B-B14F-4D97-AF65-F5344CB8AC3E}">
        <p14:creationId xmlns:p14="http://schemas.microsoft.com/office/powerpoint/2010/main" val="240960732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71500" indent="-457200">
              <a:buAutoNum type="arabicPeriod" startAt="2"/>
            </a:pPr>
            <a:r>
              <a:rPr lang="en-US" dirty="0" smtClean="0"/>
              <a:t>-28x + 12x = 4(-7 – 5x)</a:t>
            </a:r>
          </a:p>
          <a:p>
            <a:pPr marL="571500" indent="-457200">
              <a:buAutoNum type="arabicPeriod" startAt="2"/>
            </a:pPr>
            <a:endParaRPr lang="en-US" dirty="0"/>
          </a:p>
        </p:txBody>
      </p:sp>
    </p:spTree>
    <p:extLst>
      <p:ext uri="{BB962C8B-B14F-4D97-AF65-F5344CB8AC3E}">
        <p14:creationId xmlns:p14="http://schemas.microsoft.com/office/powerpoint/2010/main" val="151054413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dirty="0"/>
              <a:t>3.  4(3x – 8) = -2(6x + 6)</a:t>
            </a:r>
            <a:r>
              <a:rPr lang="en-US" dirty="0"/>
              <a:t> </a:t>
            </a:r>
          </a:p>
        </p:txBody>
      </p:sp>
    </p:spTree>
    <p:extLst>
      <p:ext uri="{BB962C8B-B14F-4D97-AF65-F5344CB8AC3E}">
        <p14:creationId xmlns:p14="http://schemas.microsoft.com/office/powerpoint/2010/main" val="36802999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752629899"/>
              </p:ext>
            </p:extLst>
          </p:nvPr>
        </p:nvGraphicFramePr>
        <p:xfrm>
          <a:off x="1980631" y="2007405"/>
          <a:ext cx="3109006" cy="1417341"/>
        </p:xfrm>
        <a:graphic>
          <a:graphicData uri="http://schemas.openxmlformats.org/presentationml/2006/ole">
            <mc:AlternateContent xmlns:mc="http://schemas.openxmlformats.org/markup-compatibility/2006">
              <mc:Choice xmlns:v="urn:schemas-microsoft-com:vml" Requires="v">
                <p:oleObj spid="_x0000_s20482" name="Equation" r:id="rId3" imgW="863600" imgH="393700" progId="Equation.3">
                  <p:embed/>
                </p:oleObj>
              </mc:Choice>
              <mc:Fallback>
                <p:oleObj name="Equation" r:id="rId3" imgW="863600" imgH="393700" progId="Equation.3">
                  <p:embed/>
                  <p:pic>
                    <p:nvPicPr>
                      <p:cNvPr id="0" name=""/>
                      <p:cNvPicPr/>
                      <p:nvPr/>
                    </p:nvPicPr>
                    <p:blipFill>
                      <a:blip r:embed="rId4"/>
                      <a:stretch>
                        <a:fillRect/>
                      </a:stretch>
                    </p:blipFill>
                    <p:spPr>
                      <a:xfrm>
                        <a:off x="1980631" y="2007405"/>
                        <a:ext cx="3109006" cy="1417341"/>
                      </a:xfrm>
                      <a:prstGeom prst="rect">
                        <a:avLst/>
                      </a:prstGeom>
                    </p:spPr>
                  </p:pic>
                </p:oleObj>
              </mc:Fallback>
            </mc:AlternateContent>
          </a:graphicData>
        </a:graphic>
      </p:graphicFrame>
      <p:sp>
        <p:nvSpPr>
          <p:cNvPr id="6" name="TextBox 5"/>
          <p:cNvSpPr txBox="1"/>
          <p:nvPr/>
        </p:nvSpPr>
        <p:spPr>
          <a:xfrm>
            <a:off x="426128" y="2268045"/>
            <a:ext cx="866390" cy="523220"/>
          </a:xfrm>
          <a:prstGeom prst="rect">
            <a:avLst/>
          </a:prstGeom>
          <a:noFill/>
        </p:spPr>
        <p:txBody>
          <a:bodyPr wrap="square" rtlCol="0">
            <a:spAutoFit/>
          </a:bodyPr>
          <a:lstStyle/>
          <a:p>
            <a:r>
              <a:rPr lang="en-US" sz="2800" dirty="0" smtClean="0"/>
              <a:t>4.  </a:t>
            </a:r>
            <a:endParaRPr lang="en-US" sz="2800" dirty="0"/>
          </a:p>
        </p:txBody>
      </p:sp>
    </p:spTree>
    <p:extLst>
      <p:ext uri="{BB962C8B-B14F-4D97-AF65-F5344CB8AC3E}">
        <p14:creationId xmlns:p14="http://schemas.microsoft.com/office/powerpoint/2010/main" val="409308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a:t>a.  x + 14 </a:t>
            </a:r>
            <a:r>
              <a:rPr lang="en-US" dirty="0" smtClean="0"/>
              <a:t> =  9</a:t>
            </a:r>
            <a:r>
              <a:rPr lang="en-US" dirty="0"/>
              <a:t>	       </a:t>
            </a:r>
            <a:r>
              <a:rPr lang="en-US" dirty="0" smtClean="0"/>
              <a:t>		solution </a:t>
            </a:r>
            <a:r>
              <a:rPr lang="en-US" dirty="0"/>
              <a:t>is: x = _____</a:t>
            </a:r>
          </a:p>
        </p:txBody>
      </p:sp>
      <p:sp>
        <p:nvSpPr>
          <p:cNvPr id="4" name="TextBox 3"/>
          <p:cNvSpPr txBox="1"/>
          <p:nvPr/>
        </p:nvSpPr>
        <p:spPr>
          <a:xfrm>
            <a:off x="1335067" y="2279217"/>
            <a:ext cx="1595571" cy="892552"/>
          </a:xfrm>
          <a:prstGeom prst="rect">
            <a:avLst/>
          </a:prstGeom>
          <a:noFill/>
        </p:spPr>
        <p:txBody>
          <a:bodyPr wrap="square" rtlCol="0">
            <a:spAutoFit/>
          </a:bodyPr>
          <a:lstStyle/>
          <a:p>
            <a:r>
              <a:rPr lang="en-US" sz="2800" dirty="0" smtClean="0">
                <a:solidFill>
                  <a:srgbClr val="FF0000"/>
                </a:solidFill>
              </a:rPr>
              <a:t> </a:t>
            </a:r>
            <a:r>
              <a:rPr lang="en-US" sz="2400" dirty="0" smtClean="0">
                <a:solidFill>
                  <a:srgbClr val="FF0000"/>
                </a:solidFill>
              </a:rPr>
              <a:t>-14   -14</a:t>
            </a:r>
          </a:p>
          <a:p>
            <a:endParaRPr lang="en-US" sz="2400" dirty="0">
              <a:solidFill>
                <a:srgbClr val="FF0000"/>
              </a:solidFill>
            </a:endParaRPr>
          </a:p>
        </p:txBody>
      </p:sp>
      <p:cxnSp>
        <p:nvCxnSpPr>
          <p:cNvPr id="6" name="Straight Connector 5"/>
          <p:cNvCxnSpPr/>
          <p:nvPr/>
        </p:nvCxnSpPr>
        <p:spPr>
          <a:xfrm>
            <a:off x="1693258" y="1752600"/>
            <a:ext cx="244220" cy="116154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009443" y="2865300"/>
            <a:ext cx="2263104" cy="830997"/>
          </a:xfrm>
          <a:prstGeom prst="rect">
            <a:avLst/>
          </a:prstGeom>
          <a:noFill/>
        </p:spPr>
        <p:txBody>
          <a:bodyPr wrap="square" rtlCol="0">
            <a:spAutoFit/>
          </a:bodyPr>
          <a:lstStyle/>
          <a:p>
            <a:r>
              <a:rPr lang="en-US" sz="2400" dirty="0" smtClean="0">
                <a:solidFill>
                  <a:srgbClr val="FF0000"/>
                </a:solidFill>
              </a:rPr>
              <a:t>  </a:t>
            </a:r>
            <a:r>
              <a:rPr lang="en-US" sz="2400" dirty="0" smtClean="0">
                <a:solidFill>
                  <a:srgbClr val="0000FF"/>
                </a:solidFill>
              </a:rPr>
              <a:t>x           -5</a:t>
            </a:r>
          </a:p>
          <a:p>
            <a:endParaRPr lang="en-US" sz="2400" dirty="0">
              <a:solidFill>
                <a:srgbClr val="FF0000"/>
              </a:solidFill>
            </a:endParaRPr>
          </a:p>
        </p:txBody>
      </p:sp>
      <p:sp>
        <p:nvSpPr>
          <p:cNvPr id="9" name="TextBox 8"/>
          <p:cNvSpPr txBox="1"/>
          <p:nvPr/>
        </p:nvSpPr>
        <p:spPr>
          <a:xfrm>
            <a:off x="7169653" y="1752600"/>
            <a:ext cx="612821" cy="830997"/>
          </a:xfrm>
          <a:prstGeom prst="rect">
            <a:avLst/>
          </a:prstGeom>
          <a:noFill/>
        </p:spPr>
        <p:txBody>
          <a:bodyPr wrap="square" rtlCol="0">
            <a:spAutoFit/>
          </a:bodyPr>
          <a:lstStyle/>
          <a:p>
            <a:r>
              <a:rPr lang="en-US" sz="2400" dirty="0" smtClean="0">
                <a:solidFill>
                  <a:srgbClr val="000090"/>
                </a:solidFill>
              </a:rPr>
              <a:t>-5</a:t>
            </a:r>
          </a:p>
          <a:p>
            <a:endParaRPr lang="en-US" sz="2400" dirty="0">
              <a:solidFill>
                <a:srgbClr val="FF0000"/>
              </a:solidFill>
            </a:endParaRPr>
          </a:p>
        </p:txBody>
      </p:sp>
    </p:spTree>
    <p:extLst>
      <p:ext uri="{BB962C8B-B14F-4D97-AF65-F5344CB8AC3E}">
        <p14:creationId xmlns:p14="http://schemas.microsoft.com/office/powerpoint/2010/main" val="26919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dirty="0"/>
              <a:t>5.  </a:t>
            </a:r>
            <a:r>
              <a:rPr lang="en-US" dirty="0" smtClean="0"/>
              <a:t>    24</a:t>
            </a:r>
            <a:r>
              <a:rPr lang="en-US" dirty="0"/>
              <a:t>(2</a:t>
            </a:r>
            <a:r>
              <a:rPr lang="en-US" i="1" dirty="0"/>
              <a:t>x</a:t>
            </a:r>
            <a:r>
              <a:rPr lang="en-US" dirty="0"/>
              <a:t> + 8) = 6(4</a:t>
            </a:r>
            <a:r>
              <a:rPr lang="en-US" i="1" dirty="0"/>
              <a:t>x</a:t>
            </a:r>
            <a:r>
              <a:rPr lang="en-US" dirty="0"/>
              <a:t> + 36)	</a:t>
            </a:r>
            <a:r>
              <a:rPr lang="en-US" dirty="0"/>
              <a:t> </a:t>
            </a:r>
          </a:p>
        </p:txBody>
      </p:sp>
    </p:spTree>
    <p:extLst>
      <p:ext uri="{BB962C8B-B14F-4D97-AF65-F5344CB8AC3E}">
        <p14:creationId xmlns:p14="http://schemas.microsoft.com/office/powerpoint/2010/main" val="38101720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dirty="0"/>
              <a:t>6.  </a:t>
            </a:r>
            <a:r>
              <a:rPr lang="en-US" dirty="0" smtClean="0"/>
              <a:t>   4x </a:t>
            </a:r>
            <a:r>
              <a:rPr lang="en-US" dirty="0"/>
              <a:t>+ 3 = -2(-2x -4)</a:t>
            </a:r>
            <a:r>
              <a:rPr lang="en-US" dirty="0"/>
              <a:t> </a:t>
            </a:r>
          </a:p>
        </p:txBody>
      </p:sp>
    </p:spTree>
    <p:extLst>
      <p:ext uri="{BB962C8B-B14F-4D97-AF65-F5344CB8AC3E}">
        <p14:creationId xmlns:p14="http://schemas.microsoft.com/office/powerpoint/2010/main" val="24709360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dirty="0"/>
              <a:t>7. </a:t>
            </a:r>
            <a:r>
              <a:rPr lang="en-US" dirty="0" smtClean="0"/>
              <a:t>    </a:t>
            </a:r>
            <a:r>
              <a:rPr lang="en-US" dirty="0"/>
              <a:t>x – 3(x – 7) = -2x + 21</a:t>
            </a:r>
            <a:r>
              <a:rPr lang="en-US" dirty="0"/>
              <a:t> </a:t>
            </a:r>
          </a:p>
        </p:txBody>
      </p:sp>
    </p:spTree>
    <p:extLst>
      <p:ext uri="{BB962C8B-B14F-4D97-AF65-F5344CB8AC3E}">
        <p14:creationId xmlns:p14="http://schemas.microsoft.com/office/powerpoint/2010/main" val="36254960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dirty="0"/>
              <a:t>8. </a:t>
            </a:r>
            <a:r>
              <a:rPr lang="en-US" dirty="0" smtClean="0"/>
              <a:t>    </a:t>
            </a:r>
            <a:r>
              <a:rPr lang="en-US" dirty="0"/>
              <a:t>4(x – 2) = -2(-2x + 4)</a:t>
            </a:r>
            <a:r>
              <a:rPr lang="en-US" dirty="0"/>
              <a:t> </a:t>
            </a:r>
          </a:p>
        </p:txBody>
      </p:sp>
    </p:spTree>
    <p:extLst>
      <p:ext uri="{BB962C8B-B14F-4D97-AF65-F5344CB8AC3E}">
        <p14:creationId xmlns:p14="http://schemas.microsoft.com/office/powerpoint/2010/main" val="428828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smtClean="0"/>
              <a:t>b.  -5x =  45</a:t>
            </a:r>
            <a:r>
              <a:rPr lang="en-US" dirty="0"/>
              <a:t>	       </a:t>
            </a:r>
            <a:r>
              <a:rPr lang="en-US" dirty="0" smtClean="0"/>
              <a:t>		solution </a:t>
            </a:r>
            <a:r>
              <a:rPr lang="en-US" dirty="0"/>
              <a:t>is: x = _____</a:t>
            </a:r>
          </a:p>
        </p:txBody>
      </p:sp>
      <p:sp>
        <p:nvSpPr>
          <p:cNvPr id="4" name="TextBox 3"/>
          <p:cNvSpPr txBox="1"/>
          <p:nvPr/>
        </p:nvSpPr>
        <p:spPr>
          <a:xfrm>
            <a:off x="841364" y="1752600"/>
            <a:ext cx="1872355" cy="954107"/>
          </a:xfrm>
          <a:prstGeom prst="rect">
            <a:avLst/>
          </a:prstGeom>
          <a:noFill/>
        </p:spPr>
        <p:txBody>
          <a:bodyPr wrap="square" rtlCol="0">
            <a:spAutoFit/>
          </a:bodyPr>
          <a:lstStyle/>
          <a:p>
            <a:r>
              <a:rPr lang="en-US" sz="2800" dirty="0" smtClean="0">
                <a:solidFill>
                  <a:srgbClr val="FF0000"/>
                </a:solidFill>
              </a:rPr>
              <a:t> ___   ___</a:t>
            </a:r>
          </a:p>
          <a:p>
            <a:r>
              <a:rPr lang="en-US" sz="2800" dirty="0">
                <a:solidFill>
                  <a:srgbClr val="FF0000"/>
                </a:solidFill>
              </a:rPr>
              <a:t> </a:t>
            </a:r>
            <a:r>
              <a:rPr lang="en-US" sz="2800" dirty="0" smtClean="0">
                <a:solidFill>
                  <a:srgbClr val="FF0000"/>
                </a:solidFill>
              </a:rPr>
              <a:t> </a:t>
            </a:r>
            <a:r>
              <a:rPr lang="en-US" sz="2400" dirty="0" smtClean="0">
                <a:solidFill>
                  <a:srgbClr val="FF0000"/>
                </a:solidFill>
              </a:rPr>
              <a:t> -5      -5</a:t>
            </a:r>
            <a:endParaRPr lang="en-US" sz="2400" dirty="0">
              <a:solidFill>
                <a:srgbClr val="FF0000"/>
              </a:solidFill>
            </a:endParaRPr>
          </a:p>
        </p:txBody>
      </p:sp>
      <p:sp>
        <p:nvSpPr>
          <p:cNvPr id="8" name="TextBox 7"/>
          <p:cNvSpPr txBox="1"/>
          <p:nvPr/>
        </p:nvSpPr>
        <p:spPr>
          <a:xfrm>
            <a:off x="1009443" y="2706706"/>
            <a:ext cx="2263104" cy="830997"/>
          </a:xfrm>
          <a:prstGeom prst="rect">
            <a:avLst/>
          </a:prstGeom>
          <a:noFill/>
        </p:spPr>
        <p:txBody>
          <a:bodyPr wrap="square" rtlCol="0">
            <a:spAutoFit/>
          </a:bodyPr>
          <a:lstStyle/>
          <a:p>
            <a:r>
              <a:rPr lang="en-US" sz="2400" dirty="0" smtClean="0">
                <a:solidFill>
                  <a:srgbClr val="FF0000"/>
                </a:solidFill>
              </a:rPr>
              <a:t>  </a:t>
            </a:r>
            <a:r>
              <a:rPr lang="en-US" sz="2400" dirty="0" smtClean="0">
                <a:solidFill>
                  <a:srgbClr val="0000FF"/>
                </a:solidFill>
              </a:rPr>
              <a:t>x       -9</a:t>
            </a:r>
          </a:p>
          <a:p>
            <a:endParaRPr lang="en-US" sz="2400" dirty="0">
              <a:solidFill>
                <a:srgbClr val="FF0000"/>
              </a:solidFill>
            </a:endParaRPr>
          </a:p>
        </p:txBody>
      </p:sp>
      <p:sp>
        <p:nvSpPr>
          <p:cNvPr id="9" name="TextBox 8"/>
          <p:cNvSpPr txBox="1"/>
          <p:nvPr/>
        </p:nvSpPr>
        <p:spPr>
          <a:xfrm>
            <a:off x="6290461" y="1730667"/>
            <a:ext cx="612821" cy="830997"/>
          </a:xfrm>
          <a:prstGeom prst="rect">
            <a:avLst/>
          </a:prstGeom>
          <a:noFill/>
        </p:spPr>
        <p:txBody>
          <a:bodyPr wrap="square" rtlCol="0">
            <a:spAutoFit/>
          </a:bodyPr>
          <a:lstStyle/>
          <a:p>
            <a:r>
              <a:rPr lang="en-US" sz="2400" dirty="0" smtClean="0">
                <a:solidFill>
                  <a:srgbClr val="000090"/>
                </a:solidFill>
              </a:rPr>
              <a:t>-9</a:t>
            </a:r>
          </a:p>
          <a:p>
            <a:endParaRPr lang="en-US" sz="2400" dirty="0">
              <a:solidFill>
                <a:srgbClr val="FF0000"/>
              </a:solidFill>
            </a:endParaRPr>
          </a:p>
        </p:txBody>
      </p:sp>
      <p:cxnSp>
        <p:nvCxnSpPr>
          <p:cNvPr id="10" name="Straight Connector 9"/>
          <p:cNvCxnSpPr/>
          <p:nvPr/>
        </p:nvCxnSpPr>
        <p:spPr>
          <a:xfrm>
            <a:off x="1294365" y="1594007"/>
            <a:ext cx="244220" cy="11127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02699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349864113"/>
              </p:ext>
            </p:extLst>
          </p:nvPr>
        </p:nvGraphicFramePr>
        <p:xfrm>
          <a:off x="1322818" y="1979156"/>
          <a:ext cx="1077894" cy="954673"/>
        </p:xfrm>
        <a:graphic>
          <a:graphicData uri="http://schemas.openxmlformats.org/presentationml/2006/ole">
            <mc:AlternateContent xmlns:mc="http://schemas.openxmlformats.org/markup-compatibility/2006">
              <mc:Choice xmlns:v="urn:schemas-microsoft-com:vml" Requires="v">
                <p:oleObj spid="_x0000_s1080" name="Equation" r:id="rId3" imgW="444500" imgH="393700" progId="Equation.3">
                  <p:embed/>
                </p:oleObj>
              </mc:Choice>
              <mc:Fallback>
                <p:oleObj name="Equation" r:id="rId3" imgW="444500" imgH="393700" progId="Equation.3">
                  <p:embed/>
                  <p:pic>
                    <p:nvPicPr>
                      <p:cNvPr id="0" name=""/>
                      <p:cNvPicPr/>
                      <p:nvPr/>
                    </p:nvPicPr>
                    <p:blipFill>
                      <a:blip r:embed="rId4"/>
                      <a:stretch>
                        <a:fillRect/>
                      </a:stretch>
                    </p:blipFill>
                    <p:spPr>
                      <a:xfrm>
                        <a:off x="1322818" y="1979156"/>
                        <a:ext cx="1077894" cy="954673"/>
                      </a:xfrm>
                      <a:prstGeom prst="rect">
                        <a:avLst/>
                      </a:prstGeom>
                    </p:spPr>
                  </p:pic>
                </p:oleObj>
              </mc:Fallback>
            </mc:AlternateContent>
          </a:graphicData>
        </a:graphic>
      </p:graphicFrame>
      <p:sp>
        <p:nvSpPr>
          <p:cNvPr id="6" name="TextBox 5"/>
          <p:cNvSpPr txBox="1"/>
          <p:nvPr/>
        </p:nvSpPr>
        <p:spPr>
          <a:xfrm>
            <a:off x="797033" y="2245984"/>
            <a:ext cx="896690" cy="461665"/>
          </a:xfrm>
          <a:prstGeom prst="rect">
            <a:avLst/>
          </a:prstGeom>
          <a:noFill/>
        </p:spPr>
        <p:txBody>
          <a:bodyPr wrap="square" rtlCol="0">
            <a:spAutoFit/>
          </a:bodyPr>
          <a:lstStyle/>
          <a:p>
            <a:r>
              <a:rPr lang="en-US" sz="2400" dirty="0" smtClean="0">
                <a:solidFill>
                  <a:srgbClr val="FF0000"/>
                </a:solidFill>
              </a:rPr>
              <a:t>4 •</a:t>
            </a:r>
            <a:endParaRPr lang="en-US" sz="2400" dirty="0">
              <a:solidFill>
                <a:srgbClr val="FF0000"/>
              </a:solidFill>
            </a:endParaRPr>
          </a:p>
        </p:txBody>
      </p:sp>
      <p:sp>
        <p:nvSpPr>
          <p:cNvPr id="7" name="TextBox 6"/>
          <p:cNvSpPr txBox="1"/>
          <p:nvPr/>
        </p:nvSpPr>
        <p:spPr>
          <a:xfrm>
            <a:off x="2354247" y="2215004"/>
            <a:ext cx="1455915" cy="461665"/>
          </a:xfrm>
          <a:prstGeom prst="rect">
            <a:avLst/>
          </a:prstGeom>
          <a:noFill/>
        </p:spPr>
        <p:txBody>
          <a:bodyPr wrap="square" rtlCol="0">
            <a:spAutoFit/>
          </a:bodyPr>
          <a:lstStyle/>
          <a:p>
            <a:r>
              <a:rPr lang="en-US" sz="2400" dirty="0" smtClean="0">
                <a:solidFill>
                  <a:srgbClr val="FF0000"/>
                </a:solidFill>
              </a:rPr>
              <a:t>• 4</a:t>
            </a:r>
            <a:endParaRPr lang="en-US" sz="2400" dirty="0">
              <a:solidFill>
                <a:srgbClr val="FF0000"/>
              </a:solidFill>
            </a:endParaRPr>
          </a:p>
        </p:txBody>
      </p:sp>
      <p:cxnSp>
        <p:nvCxnSpPr>
          <p:cNvPr id="8" name="Straight Connector 7"/>
          <p:cNvCxnSpPr/>
          <p:nvPr/>
        </p:nvCxnSpPr>
        <p:spPr>
          <a:xfrm>
            <a:off x="797033" y="2338924"/>
            <a:ext cx="896690" cy="4801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148835" y="2942750"/>
            <a:ext cx="2263104" cy="830997"/>
          </a:xfrm>
          <a:prstGeom prst="rect">
            <a:avLst/>
          </a:prstGeom>
          <a:noFill/>
        </p:spPr>
        <p:txBody>
          <a:bodyPr wrap="square" rtlCol="0">
            <a:spAutoFit/>
          </a:bodyPr>
          <a:lstStyle/>
          <a:p>
            <a:r>
              <a:rPr lang="en-US" sz="2400" dirty="0" smtClean="0">
                <a:solidFill>
                  <a:srgbClr val="FF0000"/>
                </a:solidFill>
              </a:rPr>
              <a:t>  </a:t>
            </a:r>
            <a:r>
              <a:rPr lang="en-US" sz="2400" dirty="0" smtClean="0">
                <a:solidFill>
                  <a:srgbClr val="0000FF"/>
                </a:solidFill>
              </a:rPr>
              <a:t>x           -12</a:t>
            </a:r>
          </a:p>
          <a:p>
            <a:endParaRPr lang="en-US" sz="2400" dirty="0">
              <a:solidFill>
                <a:srgbClr val="FF0000"/>
              </a:solidFill>
            </a:endParaRPr>
          </a:p>
        </p:txBody>
      </p:sp>
      <p:sp>
        <p:nvSpPr>
          <p:cNvPr id="13" name="Rectangle 12"/>
          <p:cNvSpPr/>
          <p:nvPr/>
        </p:nvSpPr>
        <p:spPr>
          <a:xfrm>
            <a:off x="4700815" y="1953394"/>
            <a:ext cx="3493264" cy="523220"/>
          </a:xfrm>
          <a:prstGeom prst="rect">
            <a:avLst/>
          </a:prstGeom>
        </p:spPr>
        <p:txBody>
          <a:bodyPr wrap="none">
            <a:spAutoFit/>
          </a:bodyPr>
          <a:lstStyle/>
          <a:p>
            <a:r>
              <a:rPr lang="en-US" sz="2800" dirty="0" smtClean="0"/>
              <a:t>solution is: x = _____</a:t>
            </a:r>
            <a:endParaRPr lang="en-US" sz="2800" dirty="0"/>
          </a:p>
        </p:txBody>
      </p:sp>
      <p:sp>
        <p:nvSpPr>
          <p:cNvPr id="14" name="TextBox 13"/>
          <p:cNvSpPr txBox="1"/>
          <p:nvPr/>
        </p:nvSpPr>
        <p:spPr>
          <a:xfrm>
            <a:off x="7109887" y="1938006"/>
            <a:ext cx="1084192" cy="800219"/>
          </a:xfrm>
          <a:prstGeom prst="rect">
            <a:avLst/>
          </a:prstGeom>
          <a:noFill/>
        </p:spPr>
        <p:txBody>
          <a:bodyPr wrap="square" rtlCol="0">
            <a:spAutoFit/>
          </a:bodyPr>
          <a:lstStyle/>
          <a:p>
            <a:r>
              <a:rPr lang="en-US" sz="2400" dirty="0" smtClean="0">
                <a:solidFill>
                  <a:srgbClr val="0000FF"/>
                </a:solidFill>
              </a:rPr>
              <a:t>-</a:t>
            </a:r>
            <a:r>
              <a:rPr lang="en-US" sz="2800" dirty="0" smtClean="0">
                <a:solidFill>
                  <a:srgbClr val="0000FF"/>
                </a:solidFill>
              </a:rPr>
              <a:t>12</a:t>
            </a:r>
          </a:p>
          <a:p>
            <a:endParaRPr lang="en-US" dirty="0"/>
          </a:p>
        </p:txBody>
      </p:sp>
      <p:sp>
        <p:nvSpPr>
          <p:cNvPr id="15" name="TextBox 14"/>
          <p:cNvSpPr txBox="1"/>
          <p:nvPr/>
        </p:nvSpPr>
        <p:spPr>
          <a:xfrm>
            <a:off x="341383" y="1569506"/>
            <a:ext cx="523925" cy="461665"/>
          </a:xfrm>
          <a:prstGeom prst="rect">
            <a:avLst/>
          </a:prstGeom>
          <a:noFill/>
        </p:spPr>
        <p:txBody>
          <a:bodyPr wrap="square" rtlCol="0">
            <a:spAutoFit/>
          </a:bodyPr>
          <a:lstStyle/>
          <a:p>
            <a:r>
              <a:rPr lang="en-US" sz="2400" dirty="0" smtClean="0"/>
              <a:t>c.  </a:t>
            </a:r>
            <a:endParaRPr lang="en-US" sz="2400" dirty="0"/>
          </a:p>
        </p:txBody>
      </p:sp>
    </p:spTree>
    <p:extLst>
      <p:ext uri="{BB962C8B-B14F-4D97-AF65-F5344CB8AC3E}">
        <p14:creationId xmlns:p14="http://schemas.microsoft.com/office/powerpoint/2010/main" val="1511685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1205" y="1752600"/>
            <a:ext cx="8229600" cy="4373563"/>
          </a:xfrm>
        </p:spPr>
        <p:txBody>
          <a:bodyPr/>
          <a:lstStyle/>
          <a:p>
            <a:pPr marL="114300" indent="0">
              <a:buNone/>
            </a:pPr>
            <a:r>
              <a:rPr lang="en-US" dirty="0"/>
              <a:t>d.   x – 8 = - 19 </a:t>
            </a:r>
            <a:r>
              <a:rPr lang="en-US" dirty="0" smtClean="0"/>
              <a:t>                                   solution </a:t>
            </a:r>
            <a:r>
              <a:rPr lang="en-US" dirty="0"/>
              <a:t>is: x = _____ </a:t>
            </a:r>
          </a:p>
        </p:txBody>
      </p:sp>
    </p:spTree>
    <p:extLst>
      <p:ext uri="{BB962C8B-B14F-4D97-AF65-F5344CB8AC3E}">
        <p14:creationId xmlns:p14="http://schemas.microsoft.com/office/powerpoint/2010/main" val="17794695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b="1" dirty="0"/>
              <a:t>Fractions</a:t>
            </a:r>
            <a:r>
              <a:rPr lang="en-US" dirty="0"/>
              <a:t> – to get rid of a fraction multiply by the ______________ </a:t>
            </a:r>
            <a:endParaRPr lang="en-US" dirty="0" smtClean="0"/>
          </a:p>
          <a:p>
            <a:pPr marL="114300" indent="0">
              <a:buNone/>
            </a:pPr>
            <a:endParaRPr lang="en-US" dirty="0"/>
          </a:p>
          <a:p>
            <a:pPr marL="114300" indent="0">
              <a:buNone/>
            </a:pPr>
            <a:endParaRPr lang="en-US" dirty="0" smtClean="0"/>
          </a:p>
          <a:p>
            <a:pPr marL="114300" indent="0">
              <a:buNone/>
            </a:pPr>
            <a:r>
              <a:rPr lang="en-US" dirty="0" smtClean="0"/>
              <a:t>x </a:t>
            </a:r>
            <a:r>
              <a:rPr lang="en-US" dirty="0"/>
              <a:t>= a</a:t>
            </a:r>
          </a:p>
          <a:p>
            <a:pPr marL="114300" indent="0">
              <a:buNone/>
            </a:pPr>
            <a:endParaRPr lang="en-US" dirty="0"/>
          </a:p>
        </p:txBody>
      </p:sp>
      <p:sp>
        <p:nvSpPr>
          <p:cNvPr id="4" name="TextBox 3"/>
          <p:cNvSpPr txBox="1"/>
          <p:nvPr/>
        </p:nvSpPr>
        <p:spPr>
          <a:xfrm>
            <a:off x="751282" y="2042246"/>
            <a:ext cx="2751544" cy="523220"/>
          </a:xfrm>
          <a:prstGeom prst="rect">
            <a:avLst/>
          </a:prstGeom>
          <a:noFill/>
        </p:spPr>
        <p:txBody>
          <a:bodyPr wrap="square" rtlCol="0">
            <a:spAutoFit/>
          </a:bodyPr>
          <a:lstStyle/>
          <a:p>
            <a:r>
              <a:rPr lang="en-US" sz="2800" dirty="0" smtClean="0">
                <a:solidFill>
                  <a:srgbClr val="000090"/>
                </a:solidFill>
              </a:rPr>
              <a:t>reciprocal </a:t>
            </a:r>
            <a:endParaRPr lang="en-US" sz="2800" dirty="0">
              <a:solidFill>
                <a:srgbClr val="000090"/>
              </a:solidFill>
            </a:endParaRPr>
          </a:p>
        </p:txBody>
      </p:sp>
    </p:spTree>
    <p:extLst>
      <p:ext uri="{BB962C8B-B14F-4D97-AF65-F5344CB8AC3E}">
        <p14:creationId xmlns:p14="http://schemas.microsoft.com/office/powerpoint/2010/main" val="22199151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2529</TotalTime>
  <Words>1458</Words>
  <Application>Microsoft Macintosh PowerPoint</Application>
  <PresentationFormat>On-screen Show (4:3)</PresentationFormat>
  <Paragraphs>219</Paragraphs>
  <Slides>53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56" baseType="lpstr">
      <vt:lpstr>Apothecary</vt:lpstr>
      <vt:lpstr>Equation</vt:lpstr>
      <vt:lpstr>Microsoft Equation</vt:lpstr>
      <vt:lpstr>Solving linear equations</vt:lpstr>
      <vt:lpstr>Standards:</vt:lpstr>
      <vt:lpstr>A.  Solving Equations: </vt:lpstr>
      <vt:lpstr>3.  Examples: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Standards:</vt:lpstr>
      <vt:lpstr>Two-step equations  </vt:lpstr>
      <vt:lpstr>PowerPoint Presentation</vt:lpstr>
      <vt:lpstr>PowerPoint Presentation</vt:lpstr>
      <vt:lpstr>PowerPoint Presentation</vt:lpstr>
      <vt:lpstr>PowerPoint Presentation</vt:lpstr>
      <vt:lpstr>Multi-step Equations–  </vt:lpstr>
      <vt:lpstr>PowerPoint Presentation</vt:lpstr>
      <vt:lpstr> </vt:lpstr>
      <vt:lpstr>PowerPoint Presentation</vt:lpstr>
      <vt:lpstr>PowerPoint Presentation</vt:lpstr>
      <vt:lpstr>PowerPoint Presentation</vt:lpstr>
      <vt:lpstr>PowerPoint Presentation</vt:lpstr>
      <vt:lpstr>Standards: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Standards:</vt:lpstr>
      <vt:lpstr>4.  Error Analysis – Solving Equations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Shelby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linear equations</dc:title>
  <dc:creator>Jill Haley</dc:creator>
  <cp:lastModifiedBy>Jill Haley</cp:lastModifiedBy>
  <cp:revision>57</cp:revision>
  <cp:lastPrinted>2016-11-17T15:54:48Z</cp:lastPrinted>
  <dcterms:created xsi:type="dcterms:W3CDTF">2016-11-11T23:21:00Z</dcterms:created>
  <dcterms:modified xsi:type="dcterms:W3CDTF">2016-11-18T12:21:04Z</dcterms:modified>
</cp:coreProperties>
</file>