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67" r:id="rId17"/>
    <p:sldId id="280" r:id="rId18"/>
    <p:sldId id="272" r:id="rId19"/>
    <p:sldId id="273" r:id="rId20"/>
    <p:sldId id="274" r:id="rId21"/>
    <p:sldId id="275" r:id="rId22"/>
    <p:sldId id="279" r:id="rId23"/>
    <p:sldId id="276" r:id="rId24"/>
    <p:sldId id="298" r:id="rId25"/>
    <p:sldId id="289" r:id="rId26"/>
    <p:sldId id="288" r:id="rId27"/>
    <p:sldId id="290" r:id="rId28"/>
    <p:sldId id="278" r:id="rId29"/>
    <p:sldId id="282" r:id="rId30"/>
    <p:sldId id="283" r:id="rId31"/>
    <p:sldId id="284" r:id="rId32"/>
    <p:sldId id="285" r:id="rId33"/>
    <p:sldId id="296" r:id="rId34"/>
    <p:sldId id="297" r:id="rId35"/>
    <p:sldId id="287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C1A622-1294-634E-98C4-2CFAFF5522D2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0A117FF-9C96-B143-8CD7-7357D318F2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Hip to Be Square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Square Root and Cube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8-16 at 7.3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31" y="1927412"/>
            <a:ext cx="2311773" cy="2133944"/>
          </a:xfrm>
          <a:prstGeom prst="rect">
            <a:avLst/>
          </a:prstGeom>
        </p:spPr>
      </p:pic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10" y="789884"/>
            <a:ext cx="1078342" cy="1137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044584" y="547992"/>
            <a:ext cx="66404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Explore It:</a:t>
            </a:r>
          </a:p>
          <a:p>
            <a:r>
              <a:rPr lang="en-US" sz="2400" dirty="0">
                <a:latin typeface="Comic Sans MS"/>
                <a:cs typeface="Comic Sans MS"/>
              </a:rPr>
              <a:t>	The length of each side of a square 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measures </a:t>
            </a:r>
            <a:r>
              <a:rPr lang="en-US" sz="2400" i="1" dirty="0">
                <a:latin typeface="Comic Sans MS"/>
                <a:cs typeface="Comic Sans MS"/>
              </a:rPr>
              <a:t>s</a:t>
            </a:r>
            <a:r>
              <a:rPr lang="en-US" sz="2400" dirty="0">
                <a:latin typeface="Comic Sans MS"/>
                <a:cs typeface="Comic Sans MS"/>
              </a:rPr>
              <a:t> inches long.  The area of 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the square </a:t>
            </a:r>
            <a:r>
              <a:rPr lang="en-US" sz="2400" dirty="0">
                <a:latin typeface="Comic Sans MS"/>
                <a:cs typeface="Comic Sans MS"/>
              </a:rPr>
              <a:t>is 49 in</a:t>
            </a:r>
            <a:r>
              <a:rPr lang="en-US" sz="2400" baseline="30000" dirty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.  What is the 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length </a:t>
            </a:r>
            <a:r>
              <a:rPr lang="en-US" sz="2400" dirty="0">
                <a:latin typeface="Comic Sans MS"/>
                <a:cs typeface="Comic Sans MS"/>
              </a:rPr>
              <a:t>of one side of the square?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9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442230" y="359002"/>
            <a:ext cx="7783212" cy="540103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omic Sans MS"/>
                <a:ea typeface="ＭＳ 明朝"/>
                <a:cs typeface="Comic Sans MS"/>
              </a:rPr>
              <a:t>Use the math you know to answer the following:</a:t>
            </a:r>
            <a:endParaRPr lang="en-US" sz="2400" dirty="0">
              <a:effectLst/>
              <a:latin typeface="Comic Sans MS"/>
              <a:ea typeface="ＭＳ 明朝"/>
              <a:cs typeface="Comic Sans M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none" strike="noStrike" dirty="0">
                <a:effectLst/>
                <a:latin typeface="Comic Sans MS"/>
                <a:ea typeface="ＭＳ 明朝"/>
                <a:cs typeface="Comic Sans MS"/>
              </a:rPr>
              <a:t> </a:t>
            </a:r>
            <a:endParaRPr lang="en-US" sz="2400" dirty="0">
              <a:effectLst/>
              <a:latin typeface="Comic Sans MS"/>
              <a:ea typeface="ＭＳ 明朝"/>
              <a:cs typeface="Comic Sans M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a.  Describe in words how to find the area of the square given that each side is </a:t>
            </a:r>
            <a:r>
              <a:rPr lang="en-US" sz="2400" i="1" dirty="0">
                <a:effectLst/>
                <a:latin typeface="Comic Sans MS"/>
                <a:ea typeface="ＭＳ 明朝"/>
                <a:cs typeface="Comic Sans MS"/>
              </a:rPr>
              <a:t>s</a:t>
            </a: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 inches long.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652" y="2721654"/>
            <a:ext cx="743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Comic Sans MS"/>
                <a:cs typeface="Comic Sans MS"/>
              </a:rPr>
              <a:t>Multiply s  times s</a:t>
            </a:r>
            <a:endParaRPr lang="en-US" sz="28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6464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442230" y="359002"/>
            <a:ext cx="7783212" cy="540103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b.  Write a multiplication expression using the variable </a:t>
            </a:r>
            <a:r>
              <a:rPr lang="en-US" sz="2400" i="1" dirty="0">
                <a:effectLst/>
                <a:latin typeface="Comic Sans MS"/>
                <a:ea typeface="ＭＳ 明朝"/>
                <a:cs typeface="Comic Sans MS"/>
              </a:rPr>
              <a:t>s</a:t>
            </a: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 to represent the area of the square.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652" y="2721654"/>
            <a:ext cx="743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Comic Sans MS"/>
                <a:cs typeface="Comic Sans MS"/>
              </a:rPr>
              <a:t>s • s</a:t>
            </a:r>
            <a:endParaRPr lang="en-US" sz="28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0530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442230" y="359002"/>
            <a:ext cx="7783212" cy="540103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c.  Write an expression using the variables </a:t>
            </a:r>
            <a:r>
              <a:rPr lang="en-US" sz="2400" i="1" dirty="0">
                <a:effectLst/>
                <a:latin typeface="Comic Sans MS"/>
                <a:ea typeface="ＭＳ 明朝"/>
                <a:cs typeface="Comic Sans MS"/>
              </a:rPr>
              <a:t>s</a:t>
            </a: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 and an exponent to represent the area of the square: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652" y="2721654"/>
            <a:ext cx="743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Comic Sans MS"/>
                <a:cs typeface="Comic Sans MS"/>
              </a:rPr>
              <a:t>s</a:t>
            </a:r>
            <a:r>
              <a:rPr lang="en-US" sz="2800" baseline="30000" dirty="0" smtClean="0">
                <a:solidFill>
                  <a:srgbClr val="660066"/>
                </a:solidFill>
                <a:latin typeface="Comic Sans MS"/>
                <a:cs typeface="Comic Sans MS"/>
              </a:rPr>
              <a:t>2</a:t>
            </a:r>
            <a:endParaRPr lang="en-US" sz="28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0530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442230" y="359002"/>
            <a:ext cx="7783212" cy="540103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d.  Write an equation setting your expression equal to the area of the square given in the problem: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652" y="2721654"/>
            <a:ext cx="743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Comic Sans MS"/>
                <a:cs typeface="Comic Sans MS"/>
              </a:rPr>
              <a:t>s</a:t>
            </a:r>
            <a:r>
              <a:rPr lang="en-US" sz="2800" baseline="30000" dirty="0" smtClean="0">
                <a:solidFill>
                  <a:srgbClr val="660066"/>
                </a:solidFill>
                <a:latin typeface="Comic Sans MS"/>
                <a:cs typeface="Comic Sans MS"/>
              </a:rPr>
              <a:t>2</a:t>
            </a:r>
            <a:r>
              <a:rPr lang="en-US" sz="2800" dirty="0" smtClean="0">
                <a:solidFill>
                  <a:srgbClr val="660066"/>
                </a:solidFill>
                <a:latin typeface="Comic Sans MS"/>
                <a:cs typeface="Comic Sans MS"/>
              </a:rPr>
              <a:t> = 49</a:t>
            </a:r>
            <a:endParaRPr lang="en-US" sz="28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0530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442230" y="359002"/>
            <a:ext cx="7783212" cy="540103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omic Sans MS"/>
                <a:ea typeface="ＭＳ 明朝"/>
                <a:cs typeface="Comic Sans MS"/>
              </a:rPr>
              <a:t>e.  Consider the factors of 49.  Explain what the two sides of the equation have in common when you write each as the product of two factors: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3652" y="2721654"/>
            <a:ext cx="7431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Comic Sans MS"/>
                <a:cs typeface="Comic Sans MS"/>
              </a:rPr>
              <a:t>Each can be written as the product of something times itself.</a:t>
            </a:r>
            <a:endParaRPr lang="en-US" sz="28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328" y="4105161"/>
            <a:ext cx="74317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Comic Sans MS"/>
                <a:cs typeface="Comic Sans MS"/>
              </a:rPr>
              <a:t>s</a:t>
            </a:r>
            <a:r>
              <a:rPr lang="en-US" sz="3200" baseline="30000" dirty="0" smtClean="0">
                <a:solidFill>
                  <a:schemeClr val="accent6"/>
                </a:solidFill>
                <a:latin typeface="Comic Sans MS"/>
                <a:cs typeface="Comic Sans MS"/>
              </a:rPr>
              <a:t>2</a:t>
            </a:r>
            <a:r>
              <a:rPr lang="en-US" sz="3200" dirty="0" smtClean="0">
                <a:solidFill>
                  <a:schemeClr val="accent6"/>
                </a:solidFill>
                <a:latin typeface="Comic Sans MS"/>
                <a:cs typeface="Comic Sans MS"/>
              </a:rPr>
              <a:t> = s • s</a:t>
            </a:r>
            <a:endParaRPr lang="en-US" sz="3200" dirty="0">
              <a:solidFill>
                <a:schemeClr val="accent6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328" y="4975210"/>
            <a:ext cx="743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Comic Sans MS"/>
                <a:cs typeface="Comic Sans MS"/>
              </a:rPr>
              <a:t>49 = 7 • 7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248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609" y="634965"/>
            <a:ext cx="804399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Now, look at the equation you wrote on the previous page, </a:t>
            </a:r>
            <a:r>
              <a:rPr lang="en-US" sz="2400" i="1" dirty="0">
                <a:latin typeface="Comic Sans MS"/>
                <a:cs typeface="Comic Sans MS"/>
              </a:rPr>
              <a:t>s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baseline="30000" dirty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 = 49.  How do you solve an equation where a variable squared is equal to a perfect square?  </a:t>
            </a:r>
          </a:p>
          <a:p>
            <a:r>
              <a:rPr lang="en-US" sz="2400" dirty="0">
                <a:latin typeface="Comic Sans MS"/>
                <a:cs typeface="Comic Sans MS"/>
              </a:rPr>
              <a:t> </a:t>
            </a:r>
          </a:p>
          <a:p>
            <a:r>
              <a:rPr lang="en-US" sz="2400" dirty="0">
                <a:latin typeface="Comic Sans MS"/>
                <a:cs typeface="Comic Sans MS"/>
              </a:rPr>
              <a:t> </a:t>
            </a:r>
          </a:p>
          <a:p>
            <a:pPr lvl="0">
              <a:lnSpc>
                <a:spcPct val="130000"/>
              </a:lnSpc>
            </a:pPr>
            <a:r>
              <a:rPr lang="en-US" sz="2400" dirty="0">
                <a:latin typeface="Comic Sans MS"/>
                <a:cs typeface="Comic Sans MS"/>
              </a:rPr>
              <a:t>You have solved equations before by using _______________ operations.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You </a:t>
            </a:r>
            <a:r>
              <a:rPr lang="en-US" sz="2400" dirty="0">
                <a:latin typeface="Comic Sans MS"/>
                <a:cs typeface="Comic Sans MS"/>
              </a:rPr>
              <a:t>solved addition equations by ________________.</a:t>
            </a:r>
          </a:p>
          <a:p>
            <a:pPr lvl="0"/>
            <a:endParaRPr lang="en-US" sz="2400" dirty="0" smtClean="0">
              <a:latin typeface="Comic Sans MS"/>
              <a:cs typeface="Comic Sans MS"/>
            </a:endParaRPr>
          </a:p>
          <a:p>
            <a:pPr lvl="0"/>
            <a:r>
              <a:rPr lang="en-US" sz="2400" dirty="0" smtClean="0">
                <a:latin typeface="Comic Sans MS"/>
                <a:cs typeface="Comic Sans MS"/>
              </a:rPr>
              <a:t>You </a:t>
            </a:r>
            <a:r>
              <a:rPr lang="en-US" sz="2400" dirty="0">
                <a:latin typeface="Comic Sans MS"/>
                <a:cs typeface="Comic Sans MS"/>
              </a:rPr>
              <a:t>solved division equations by </a:t>
            </a:r>
            <a:r>
              <a:rPr lang="en-US" sz="2400" dirty="0" smtClean="0">
                <a:latin typeface="Comic Sans MS"/>
                <a:cs typeface="Comic Sans MS"/>
              </a:rPr>
              <a:t>________________</a:t>
            </a:r>
            <a:r>
              <a:rPr lang="en-US" sz="2400" dirty="0">
                <a:latin typeface="Comic Sans MS"/>
                <a:cs typeface="Comic Sans MS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3651" y="2779473"/>
            <a:ext cx="2539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inverse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7121" y="3487359"/>
            <a:ext cx="2539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subtracting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7121" y="4251493"/>
            <a:ext cx="2539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multiplying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6464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561" y="860471"/>
            <a:ext cx="76913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  <a:latin typeface="Comic Sans MS"/>
                <a:cs typeface="Comic Sans MS"/>
              </a:rPr>
              <a:t>So, what is the inverse operation of squaring a number?</a:t>
            </a:r>
            <a:endParaRPr lang="en-US" sz="32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651" y="2779473"/>
            <a:ext cx="594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smtClean="0">
                <a:solidFill>
                  <a:schemeClr val="accent6"/>
                </a:solidFill>
                <a:latin typeface="Comic Sans MS"/>
                <a:cs typeface="Comic Sans MS"/>
              </a:rPr>
              <a:t>Finding the square root</a:t>
            </a:r>
            <a:endParaRPr lang="en-US" sz="3200" dirty="0">
              <a:solidFill>
                <a:schemeClr val="accent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2137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7888" y="899081"/>
            <a:ext cx="74665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A </a:t>
            </a:r>
            <a:r>
              <a:rPr lang="en-US" sz="2800" dirty="0">
                <a:latin typeface="Comic Sans MS"/>
                <a:cs typeface="Comic Sans MS"/>
              </a:rPr>
              <a:t>square root of a number is any number that you can multiply by </a:t>
            </a:r>
            <a:r>
              <a:rPr lang="en-US" sz="2800" dirty="0" smtClean="0">
                <a:latin typeface="Comic Sans MS"/>
                <a:cs typeface="Comic Sans MS"/>
              </a:rPr>
              <a:t>__________to </a:t>
            </a:r>
            <a:r>
              <a:rPr lang="en-US" sz="2800" dirty="0">
                <a:latin typeface="Comic Sans MS"/>
                <a:cs typeface="Comic Sans MS"/>
              </a:rPr>
              <a:t>get your original number.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For </a:t>
            </a:r>
            <a:r>
              <a:rPr lang="en-US" sz="2800" dirty="0">
                <a:latin typeface="Comic Sans MS"/>
                <a:cs typeface="Comic Sans MS"/>
              </a:rPr>
              <a:t>example:  3 is a </a:t>
            </a:r>
            <a:r>
              <a:rPr lang="en-US" sz="2800" dirty="0" smtClean="0">
                <a:latin typeface="Comic Sans MS"/>
                <a:cs typeface="Comic Sans MS"/>
              </a:rPr>
              <a:t>_____________of </a:t>
            </a:r>
            <a:r>
              <a:rPr lang="en-US" sz="2800" dirty="0">
                <a:latin typeface="Comic Sans MS"/>
                <a:cs typeface="Comic Sans MS"/>
              </a:rPr>
              <a:t>9, because 3 • 3 = 9.  Another square root of 9 is -3, because (-3) • (-3) = 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7198" y="1701032"/>
            <a:ext cx="33786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  <a:latin typeface="Comic Sans MS"/>
                <a:cs typeface="Comic Sans MS"/>
              </a:rPr>
              <a:t>itself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273" y="2964773"/>
            <a:ext cx="33786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  <a:latin typeface="Comic Sans MS"/>
                <a:cs typeface="Comic Sans MS"/>
              </a:rPr>
              <a:t>square root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4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6-08-17 at 8.18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029" y="2549660"/>
            <a:ext cx="2559696" cy="13699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997" y="1780224"/>
            <a:ext cx="84673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The symbol means positive square root.  </a:t>
            </a:r>
            <a:endParaRPr lang="en-US" sz="3200" dirty="0" smtClean="0">
              <a:latin typeface="Comic Sans MS"/>
              <a:cs typeface="Comic Sans MS"/>
            </a:endParaRP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</a:t>
            </a:r>
          </a:p>
          <a:p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</a:t>
            </a:r>
            <a:r>
              <a:rPr lang="en-US" sz="3200" dirty="0" smtClean="0">
                <a:latin typeface="Comic Sans MS"/>
                <a:cs typeface="Comic Sans MS"/>
              </a:rPr>
              <a:t>    So</a:t>
            </a:r>
            <a:r>
              <a:rPr lang="en-US" sz="3200" dirty="0">
                <a:latin typeface="Comic Sans MS"/>
                <a:cs typeface="Comic Sans MS"/>
              </a:rPr>
              <a:t>, </a:t>
            </a:r>
            <a:r>
              <a:rPr lang="en-US" sz="2400" dirty="0" smtClean="0">
                <a:latin typeface="Comic Sans MS"/>
                <a:cs typeface="Comic Sans MS"/>
              </a:rPr>
              <a:t>______________________________</a:t>
            </a:r>
            <a:endParaRPr lang="en-US" sz="2400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1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Standard: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128" y="2109282"/>
            <a:ext cx="82606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8.EE.A.2. Use square root and cube root symbols to represent solutions to equations of the form </a:t>
            </a:r>
            <a:r>
              <a:rPr lang="en-US" sz="2400" i="1" dirty="0">
                <a:latin typeface="Comic Sans MS"/>
                <a:cs typeface="Comic Sans MS"/>
              </a:rPr>
              <a:t>x</a:t>
            </a:r>
            <a:r>
              <a:rPr lang="en-US" sz="2400" baseline="30000" dirty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 = </a:t>
            </a:r>
            <a:r>
              <a:rPr lang="en-US" sz="2400" i="1" dirty="0">
                <a:latin typeface="Comic Sans MS"/>
                <a:cs typeface="Comic Sans MS"/>
              </a:rPr>
              <a:t>p</a:t>
            </a:r>
            <a:r>
              <a:rPr lang="en-US" sz="2400" dirty="0">
                <a:latin typeface="Comic Sans MS"/>
                <a:cs typeface="Comic Sans MS"/>
              </a:rPr>
              <a:t> and </a:t>
            </a:r>
            <a:r>
              <a:rPr lang="en-US" sz="2400" i="1" dirty="0">
                <a:latin typeface="Comic Sans MS"/>
                <a:cs typeface="Comic Sans MS"/>
              </a:rPr>
              <a:t>x</a:t>
            </a:r>
            <a:r>
              <a:rPr lang="en-US" sz="2400" baseline="30000" dirty="0">
                <a:latin typeface="Comic Sans MS"/>
                <a:cs typeface="Comic Sans MS"/>
              </a:rPr>
              <a:t>3</a:t>
            </a:r>
            <a:r>
              <a:rPr lang="en-US" sz="2400" dirty="0">
                <a:latin typeface="Comic Sans MS"/>
                <a:cs typeface="Comic Sans MS"/>
              </a:rPr>
              <a:t> = p, where </a:t>
            </a:r>
            <a:r>
              <a:rPr lang="en-US" sz="2400" i="1" dirty="0">
                <a:latin typeface="Comic Sans MS"/>
                <a:cs typeface="Comic Sans MS"/>
              </a:rPr>
              <a:t>p</a:t>
            </a:r>
            <a:r>
              <a:rPr lang="en-US" sz="2400" dirty="0">
                <a:latin typeface="Comic Sans MS"/>
                <a:cs typeface="Comic Sans MS"/>
              </a:rPr>
              <a:t> is a positive rational number. Evaluate square roots of small perfect squares and cube roots of small perfect cubes. Know that √2 is irrational.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16 at 7.59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133"/>
            <a:ext cx="8992244" cy="58185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7656" y="1574818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16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16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4, -4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7656" y="1949839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25					     25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5, -5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1134" y="2302636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Comic Sans MS"/>
                <a:cs typeface="Comic Sans MS"/>
              </a:rPr>
              <a:t>3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6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 </a:t>
            </a:r>
            <a:r>
              <a:rPr lang="en-US" sz="2000" dirty="0">
                <a:solidFill>
                  <a:srgbClr val="660066"/>
                </a:solidFill>
                <a:latin typeface="Comic Sans MS"/>
                <a:cs typeface="Comic Sans MS"/>
              </a:rPr>
              <a:t>3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6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6, -6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8399" y="2666026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49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49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7, -7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2031" y="3036688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64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64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8, -8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9449" y="3403688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81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81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9, -9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0527" y="3758170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 100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100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10, -10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005" y="4128832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 121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121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11, -11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7483" y="4479652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 144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144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12, -12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1269" y="4830472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 169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169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13, -13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4901" y="5201134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 196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196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14, -14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8533" y="5551954"/>
            <a:ext cx="583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 225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225</a:t>
            </a:r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</a:t>
            </a:r>
            <a:r>
              <a:rPr lang="en-US" sz="2000" dirty="0" smtClean="0">
                <a:solidFill>
                  <a:srgbClr val="660066"/>
                </a:solidFill>
                <a:latin typeface="Comic Sans MS"/>
                <a:cs typeface="Comic Sans MS"/>
              </a:rPr>
              <a:t>15, -15 </a:t>
            </a:r>
            <a:endParaRPr lang="en-US" sz="20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381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6683" y="1675287"/>
            <a:ext cx="7753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/>
                <a:cs typeface="Comic Sans MS"/>
              </a:rPr>
              <a:t>Reflect:  </a:t>
            </a:r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b="1" dirty="0">
                <a:latin typeface="Comic Sans MS"/>
                <a:cs typeface="Comic Sans MS"/>
              </a:rPr>
              <a:t>       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What </a:t>
            </a:r>
            <a:r>
              <a:rPr lang="en-US" sz="2400" dirty="0">
                <a:latin typeface="Comic Sans MS"/>
                <a:cs typeface="Comic Sans MS"/>
              </a:rPr>
              <a:t>is the difference between dividing 16 by 2 and finding the square roots of </a:t>
            </a:r>
            <a:r>
              <a:rPr lang="en-US" sz="2400" dirty="0" smtClean="0">
                <a:latin typeface="Comic Sans MS"/>
                <a:cs typeface="Comic Sans MS"/>
              </a:rPr>
              <a:t>16</a:t>
            </a:r>
            <a:r>
              <a:rPr lang="en-US" sz="2400" dirty="0">
                <a:latin typeface="Comic Sans MS"/>
                <a:cs typeface="Comic Sans MS"/>
              </a:rPr>
              <a:t>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67" y="403530"/>
            <a:ext cx="1055587" cy="11385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86684" y="3492248"/>
            <a:ext cx="82455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* Division is making equal groups from one group.   A group of 16 can be organized into 2 groups  with 8 in each group.</a:t>
            </a:r>
            <a:endParaRPr lang="en-US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084" y="4844976"/>
            <a:ext cx="824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Comic Sans MS"/>
                <a:cs typeface="Comic Sans MS"/>
              </a:rPr>
              <a:t>* Finding the square root is finding what number multiplied by itself. 4</a:t>
            </a:r>
            <a:r>
              <a:rPr lang="en-US" sz="2400" baseline="30000" dirty="0" smtClean="0">
                <a:solidFill>
                  <a:schemeClr val="accent6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chemeClr val="accent6"/>
                </a:solidFill>
                <a:latin typeface="Comic Sans MS"/>
                <a:cs typeface="Comic Sans MS"/>
              </a:rPr>
              <a:t> = 16 and -4</a:t>
            </a:r>
            <a:r>
              <a:rPr lang="en-US" sz="2400" baseline="30000" dirty="0" smtClean="0">
                <a:solidFill>
                  <a:schemeClr val="accent6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chemeClr val="accent6"/>
                </a:solidFill>
                <a:latin typeface="Comic Sans MS"/>
                <a:cs typeface="Comic Sans MS"/>
              </a:rPr>
              <a:t> = 16.</a:t>
            </a:r>
            <a:endParaRPr lang="en-US" sz="2400" dirty="0">
              <a:solidFill>
                <a:schemeClr val="accent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381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Standard: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128" y="2109282"/>
            <a:ext cx="82606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8.EE.A.2. Use square root and cube root symbols to represent solutions to equations of the form </a:t>
            </a:r>
            <a:r>
              <a:rPr lang="en-US" sz="2400" i="1" dirty="0">
                <a:latin typeface="Comic Sans MS"/>
                <a:cs typeface="Comic Sans MS"/>
              </a:rPr>
              <a:t>x</a:t>
            </a:r>
            <a:r>
              <a:rPr lang="en-US" sz="2400" baseline="30000" dirty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 = </a:t>
            </a:r>
            <a:r>
              <a:rPr lang="en-US" sz="2400" i="1" dirty="0">
                <a:latin typeface="Comic Sans MS"/>
                <a:cs typeface="Comic Sans MS"/>
              </a:rPr>
              <a:t>p</a:t>
            </a:r>
            <a:r>
              <a:rPr lang="en-US" sz="2400" dirty="0">
                <a:latin typeface="Comic Sans MS"/>
                <a:cs typeface="Comic Sans MS"/>
              </a:rPr>
              <a:t> and </a:t>
            </a:r>
            <a:r>
              <a:rPr lang="en-US" sz="2400" i="1" dirty="0">
                <a:latin typeface="Comic Sans MS"/>
                <a:cs typeface="Comic Sans MS"/>
              </a:rPr>
              <a:t>x</a:t>
            </a:r>
            <a:r>
              <a:rPr lang="en-US" sz="2400" baseline="30000" dirty="0">
                <a:latin typeface="Comic Sans MS"/>
                <a:cs typeface="Comic Sans MS"/>
              </a:rPr>
              <a:t>3</a:t>
            </a:r>
            <a:r>
              <a:rPr lang="en-US" sz="2400" dirty="0">
                <a:latin typeface="Comic Sans MS"/>
                <a:cs typeface="Comic Sans MS"/>
              </a:rPr>
              <a:t> = p, where </a:t>
            </a:r>
            <a:r>
              <a:rPr lang="en-US" sz="2400" i="1" dirty="0">
                <a:latin typeface="Comic Sans MS"/>
                <a:cs typeface="Comic Sans MS"/>
              </a:rPr>
              <a:t>p</a:t>
            </a:r>
            <a:r>
              <a:rPr lang="en-US" sz="2400" dirty="0">
                <a:latin typeface="Comic Sans MS"/>
                <a:cs typeface="Comic Sans MS"/>
              </a:rPr>
              <a:t> is a positive rational number. Evaluate square roots of small perfect squares and cube roots of small perfect cubes. Know that √2 is irrational.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3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8-22 at 5.06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28"/>
            <a:ext cx="78105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2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5.0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7" y="39629"/>
            <a:ext cx="8420100" cy="58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4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Cube Root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Square Root and Cube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2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Standard: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128" y="2109282"/>
            <a:ext cx="82606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8.EE.A.2. Use square root and cube root symbols to represent solutions to equations of the form </a:t>
            </a:r>
            <a:r>
              <a:rPr lang="en-US" sz="2400" i="1" dirty="0">
                <a:latin typeface="Comic Sans MS"/>
                <a:cs typeface="Comic Sans MS"/>
              </a:rPr>
              <a:t>x</a:t>
            </a:r>
            <a:r>
              <a:rPr lang="en-US" sz="2400" baseline="30000" dirty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 = </a:t>
            </a:r>
            <a:r>
              <a:rPr lang="en-US" sz="2400" i="1" dirty="0">
                <a:latin typeface="Comic Sans MS"/>
                <a:cs typeface="Comic Sans MS"/>
              </a:rPr>
              <a:t>p</a:t>
            </a:r>
            <a:r>
              <a:rPr lang="en-US" sz="2400" dirty="0">
                <a:latin typeface="Comic Sans MS"/>
                <a:cs typeface="Comic Sans MS"/>
              </a:rPr>
              <a:t> and </a:t>
            </a:r>
            <a:r>
              <a:rPr lang="en-US" sz="2400" i="1" dirty="0">
                <a:latin typeface="Comic Sans MS"/>
                <a:cs typeface="Comic Sans MS"/>
              </a:rPr>
              <a:t>x</a:t>
            </a:r>
            <a:r>
              <a:rPr lang="en-US" sz="2400" baseline="30000" dirty="0">
                <a:latin typeface="Comic Sans MS"/>
                <a:cs typeface="Comic Sans MS"/>
              </a:rPr>
              <a:t>3</a:t>
            </a:r>
            <a:r>
              <a:rPr lang="en-US" sz="2400" dirty="0">
                <a:latin typeface="Comic Sans MS"/>
                <a:cs typeface="Comic Sans MS"/>
              </a:rPr>
              <a:t> = p, where </a:t>
            </a:r>
            <a:r>
              <a:rPr lang="en-US" sz="2400" i="1" dirty="0">
                <a:latin typeface="Comic Sans MS"/>
                <a:cs typeface="Comic Sans MS"/>
              </a:rPr>
              <a:t>p</a:t>
            </a:r>
            <a:r>
              <a:rPr lang="en-US" sz="2400" dirty="0">
                <a:latin typeface="Comic Sans MS"/>
                <a:cs typeface="Comic Sans MS"/>
              </a:rPr>
              <a:t> is a positive rational number. Evaluate square roots of small perfect squares and cube roots of small perfect cubes. Know that √2 is irrational.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3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4.16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1" y="934658"/>
            <a:ext cx="8915648" cy="3818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6707" y="2471817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8191" y="3030352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0587" y="3869196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248" y="3914802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9430" y="3714747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27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8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021" y="191355"/>
            <a:ext cx="73285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Solve it: each edge of a cube measure </a:t>
            </a:r>
            <a:r>
              <a:rPr lang="en-US" sz="2800" i="1" dirty="0"/>
              <a:t>a</a:t>
            </a:r>
            <a:r>
              <a:rPr lang="en-US" sz="2800" dirty="0"/>
              <a:t> feet long.  The volume of the cube is 125 ft</a:t>
            </a:r>
            <a:r>
              <a:rPr lang="en-US" sz="2800" baseline="30000" dirty="0"/>
              <a:t>3</a:t>
            </a:r>
            <a:r>
              <a:rPr lang="en-US" sz="2800" dirty="0"/>
              <a:t>.  What is the measure of each edge of the cube?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1.  Picture it (draw and label the cube):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216" y="2869011"/>
            <a:ext cx="3403600" cy="3213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70816" y="3689634"/>
            <a:ext cx="183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3366"/>
                </a:solidFill>
              </a:rPr>
              <a:t>a</a:t>
            </a:r>
            <a:endParaRPr lang="en-US" sz="2400" dirty="0">
              <a:solidFill>
                <a:srgbClr val="66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9968" y="5620446"/>
            <a:ext cx="183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3366"/>
                </a:solidFill>
              </a:rPr>
              <a:t>a</a:t>
            </a:r>
            <a:endParaRPr lang="en-US" sz="2400" dirty="0">
              <a:solidFill>
                <a:srgbClr val="66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7216" y="5389613"/>
            <a:ext cx="1833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3366"/>
                </a:solidFill>
              </a:rPr>
              <a:t>a</a:t>
            </a:r>
            <a:endParaRPr lang="en-US" sz="2400" dirty="0">
              <a:solidFill>
                <a:srgbClr val="66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2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002" y="1542966"/>
            <a:ext cx="7737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 You can apply the formula for the volume of a cube, which is ___________________.</a:t>
            </a:r>
            <a:r>
              <a:rPr lang="en-US" sz="24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8191" y="1915209"/>
            <a:ext cx="589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a • a • a = V      length = a, width = a, height = 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0038" y="2467719"/>
            <a:ext cx="589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a</a:t>
            </a:r>
            <a:r>
              <a:rPr lang="en-US" sz="2000" b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000" b="1" dirty="0" smtClean="0">
                <a:solidFill>
                  <a:schemeClr val="accent1"/>
                </a:solidFill>
              </a:rPr>
              <a:t>  = V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1320" y="3020229"/>
            <a:ext cx="589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a</a:t>
            </a:r>
            <a:r>
              <a:rPr lang="en-US" sz="2000" b="1" baseline="30000" dirty="0" smtClean="0">
                <a:solidFill>
                  <a:schemeClr val="accent1"/>
                </a:solidFill>
              </a:rPr>
              <a:t>3</a:t>
            </a:r>
            <a:r>
              <a:rPr lang="en-US" sz="2000" b="1" dirty="0" smtClean="0">
                <a:solidFill>
                  <a:schemeClr val="accent1"/>
                </a:solidFill>
              </a:rPr>
              <a:t>  = 125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Vocabulary: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 descr="Screen Shot 2016-08-16 at 7.29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57" y="1868345"/>
            <a:ext cx="85979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4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4.20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991"/>
            <a:ext cx="8880036" cy="2220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31351" y="2698886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5             25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1360" y="3493702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5             5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985" y="1430463"/>
            <a:ext cx="7548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 Write 125 as the product of three factors. ________________________________.</a:t>
            </a:r>
            <a:r>
              <a:rPr lang="en-US" sz="24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9390" y="1827028"/>
            <a:ext cx="147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5 • 5 • 5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38" y="1397675"/>
            <a:ext cx="7583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5.  Write 125 as a power of base 5. ________________________________________.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4980" y="1623142"/>
            <a:ext cx="147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5</a:t>
            </a:r>
            <a:r>
              <a:rPr lang="en-US" sz="2400" b="1" baseline="30000" dirty="0" smtClean="0">
                <a:solidFill>
                  <a:schemeClr val="accent1"/>
                </a:solidFill>
              </a:rPr>
              <a:t>3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510" y="1397674"/>
            <a:ext cx="82010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6.  What does 125 have in common with </a:t>
            </a:r>
            <a:r>
              <a:rPr lang="en-US" sz="2400" i="1" dirty="0" smtClean="0"/>
              <a:t>a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when 125 is written as a power?___________.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51000" y="1726108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Each is cubed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7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576461"/>
              </p:ext>
            </p:extLst>
          </p:nvPr>
        </p:nvGraphicFramePr>
        <p:xfrm>
          <a:off x="142875" y="918138"/>
          <a:ext cx="8643938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6489700" imgH="3187700" progId="Word.Document.12">
                  <p:embed/>
                </p:oleObj>
              </mc:Choice>
              <mc:Fallback>
                <p:oleObj name="Document" r:id="rId3" imgW="6489700" imgH="3187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75" y="918138"/>
                        <a:ext cx="8643938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717" y="1495275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Perfect cube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127" y="2299797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inverse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4802" y="3722117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three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7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8-22 at 4.24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01" y="1401785"/>
            <a:ext cx="8636000" cy="3340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59275" y="2278666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125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835" y="2956886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r>
              <a:rPr lang="en-US" sz="2400" baseline="30000" dirty="0" smtClean="0">
                <a:solidFill>
                  <a:schemeClr val="accent1"/>
                </a:solidFill>
              </a:rPr>
              <a:t>3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0951" y="3459785"/>
            <a:ext cx="299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 a          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1058" y="4195009"/>
            <a:ext cx="775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4.24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5611"/>
            <a:ext cx="9144000" cy="29376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2023" y="2216166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90334" y="2216166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9547" y="2216166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2023" y="2568621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8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0334" y="2566434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8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6717" y="2520966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9951" y="2966544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27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8266" y="2918889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27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1805" y="2913620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2022" y="3349083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64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196" y="3313333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64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2565" y="3323435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4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5618" y="3673093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125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1096" y="3673093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125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7663" y="3673093"/>
            <a:ext cx="147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5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4.2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8616"/>
            <a:ext cx="9144000" cy="29950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0239" y="2471197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216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3170" y="2471197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216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9254" y="2471197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6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239" y="2871307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343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3170" y="2871307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343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9254" y="2872613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239" y="3272723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512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3173" y="3225068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512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3586" y="3225068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8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331" y="3604549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729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3170" y="3604549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729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7910" y="3577523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9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0239" y="3915114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1000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3170" y="3977633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1000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9258" y="3915114"/>
            <a:ext cx="147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10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5.07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89" y="-1"/>
            <a:ext cx="8226368" cy="537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4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8-22 at 5.07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383"/>
            <a:ext cx="9144000" cy="514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4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32" y="1286681"/>
            <a:ext cx="7556313" cy="1116106"/>
          </a:xfrm>
        </p:spPr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What do you know about squares:</a:t>
            </a:r>
            <a:br>
              <a:rPr lang="en-US" dirty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798" y="3324998"/>
            <a:ext cx="1617872" cy="154205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94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8-16 at 7.3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6" y="444873"/>
            <a:ext cx="4305300" cy="53725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65639" y="3135086"/>
            <a:ext cx="218304" cy="2182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8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8-16 at 7.34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224" y="328705"/>
            <a:ext cx="4270188" cy="610874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9883" y="2794610"/>
            <a:ext cx="2494849" cy="2585215"/>
          </a:xfrm>
          <a:prstGeom prst="rect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37412" y="3265534"/>
            <a:ext cx="1104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  <a:latin typeface="Comic Sans MS"/>
                <a:cs typeface="Comic Sans MS"/>
              </a:rPr>
              <a:t>11 x 11</a:t>
            </a:r>
            <a:endParaRPr lang="en-US" sz="24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4473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8-16 at 7.34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638" y="493059"/>
            <a:ext cx="4097243" cy="57399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42271" y="2751515"/>
            <a:ext cx="2600691" cy="2706160"/>
          </a:xfrm>
          <a:prstGeom prst="rect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31285" y="945864"/>
            <a:ext cx="226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A3A101"/>
                </a:solidFill>
                <a:latin typeface="Comic Sans MS"/>
                <a:cs typeface="Comic Sans MS"/>
              </a:rPr>
              <a:t>23</a:t>
            </a:r>
            <a:endParaRPr lang="en-US" sz="2400" b="1" dirty="0">
              <a:solidFill>
                <a:srgbClr val="A3A10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4473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887" y="684485"/>
            <a:ext cx="72851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cs typeface="Comic Sans MS"/>
              </a:rPr>
              <a:t>Using your Geo Board make the first 10 perfect squares.  Then fill in the table with your findings.</a:t>
            </a:r>
          </a:p>
        </p:txBody>
      </p:sp>
      <p:pic>
        <p:nvPicPr>
          <p:cNvPr id="4" name="Picture 3" descr="Screen Shot 2016-08-16 at 7.48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803" y="1998562"/>
            <a:ext cx="9284803" cy="25828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6600" y="2767014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2805" y="2767014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4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2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2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5341" y="2767014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9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3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3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8901" y="2768498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16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4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4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765" y="2739458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25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5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5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1305" y="2733098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36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6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6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7501" y="2733098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49</a:t>
            </a:r>
          </a:p>
          <a:p>
            <a:pPr algn="dist">
              <a:lnSpc>
                <a:spcPct val="130000"/>
              </a:lnSpc>
            </a:pPr>
            <a:r>
              <a:rPr lang="en-US" sz="2400" b="1" dirty="0">
                <a:solidFill>
                  <a:schemeClr val="accent1"/>
                </a:solidFill>
                <a:latin typeface="Comic Sans MS"/>
                <a:cs typeface="Comic Sans MS"/>
              </a:rPr>
              <a:t>7</a:t>
            </a:r>
            <a:endParaRPr lang="en-US" sz="2400" b="1" dirty="0" smtClean="0">
              <a:solidFill>
                <a:schemeClr val="accent1"/>
              </a:solidFill>
              <a:latin typeface="Comic Sans MS"/>
              <a:cs typeface="Comic Sans MS"/>
            </a:endParaRPr>
          </a:p>
          <a:p>
            <a:pPr algn="dist">
              <a:lnSpc>
                <a:spcPct val="130000"/>
              </a:lnSpc>
            </a:pPr>
            <a:r>
              <a:rPr lang="en-US" sz="2400" b="1" dirty="0">
                <a:solidFill>
                  <a:schemeClr val="accent1"/>
                </a:solidFill>
                <a:latin typeface="Comic Sans MS"/>
                <a:cs typeface="Comic Sans MS"/>
              </a:rPr>
              <a:t>7</a:t>
            </a:r>
            <a:endParaRPr lang="en-US" sz="2400" b="1" dirty="0" smtClean="0">
              <a:solidFill>
                <a:schemeClr val="accent1"/>
              </a:solidFill>
              <a:latin typeface="Comic Sans MS"/>
              <a:cs typeface="Comic Sans MS"/>
            </a:endParaRP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2717" y="2726738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64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8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8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5257" y="2720378"/>
            <a:ext cx="56689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81</a:t>
            </a:r>
          </a:p>
          <a:p>
            <a:pPr algn="dist">
              <a:lnSpc>
                <a:spcPct val="130000"/>
              </a:lnSpc>
            </a:pPr>
            <a:r>
              <a:rPr lang="en-US" sz="2400" b="1" dirty="0">
                <a:solidFill>
                  <a:schemeClr val="accent1"/>
                </a:solidFill>
                <a:latin typeface="Comic Sans MS"/>
                <a:cs typeface="Comic Sans MS"/>
              </a:rPr>
              <a:t>9</a:t>
            </a:r>
            <a:endParaRPr lang="en-US" sz="2400" b="1" dirty="0" smtClean="0">
              <a:solidFill>
                <a:schemeClr val="accent1"/>
              </a:solidFill>
              <a:latin typeface="Comic Sans MS"/>
              <a:cs typeface="Comic Sans MS"/>
            </a:endParaRPr>
          </a:p>
          <a:p>
            <a:pPr algn="dist">
              <a:lnSpc>
                <a:spcPct val="130000"/>
              </a:lnSpc>
            </a:pPr>
            <a:r>
              <a:rPr lang="en-US" sz="2400" b="1" dirty="0">
                <a:solidFill>
                  <a:schemeClr val="accent1"/>
                </a:solidFill>
                <a:latin typeface="Comic Sans MS"/>
                <a:cs typeface="Comic Sans MS"/>
              </a:rPr>
              <a:t>9</a:t>
            </a:r>
            <a:endParaRPr lang="en-US" sz="2400" b="1" dirty="0" smtClean="0">
              <a:solidFill>
                <a:schemeClr val="accent1"/>
              </a:solidFill>
              <a:latin typeface="Comic Sans MS"/>
              <a:cs typeface="Comic Sans MS"/>
            </a:endParaRP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4835" y="2856458"/>
            <a:ext cx="566894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100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10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10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7375" y="2872778"/>
            <a:ext cx="566894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121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11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11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9915" y="2866418"/>
            <a:ext cx="566894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144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12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12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75131" y="2860058"/>
            <a:ext cx="566894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169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13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13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67671" y="2853698"/>
            <a:ext cx="566894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196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14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14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0211" y="2847338"/>
            <a:ext cx="566894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225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15</a:t>
            </a:r>
          </a:p>
          <a:p>
            <a:pPr algn="dist">
              <a:lnSpc>
                <a:spcPct val="130000"/>
              </a:lnSpc>
            </a:pPr>
            <a:r>
              <a:rPr lang="en-US" sz="2400" b="1" dirty="0" smtClean="0">
                <a:solidFill>
                  <a:schemeClr val="accent1"/>
                </a:solidFill>
                <a:latin typeface="Comic Sans MS"/>
                <a:cs typeface="Comic Sans MS"/>
              </a:rPr>
              <a:t>15</a:t>
            </a:r>
          </a:p>
          <a:p>
            <a:pPr algn="dist">
              <a:lnSpc>
                <a:spcPct val="130000"/>
              </a:lnSpc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8570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530" y="1133600"/>
            <a:ext cx="736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What is the relationship between the side lengths and the area of the square?</a:t>
            </a:r>
            <a:r>
              <a:rPr lang="en-US" sz="2800" dirty="0" smtClean="0">
                <a:effectLst/>
                <a:latin typeface="Comic Sans MS"/>
                <a:cs typeface="Comic Sans MS"/>
              </a:rPr>
              <a:t> 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4473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1771</TotalTime>
  <Words>788</Words>
  <Application>Microsoft Macintosh PowerPoint</Application>
  <PresentationFormat>On-screen Show (4:3)</PresentationFormat>
  <Paragraphs>202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Advantage</vt:lpstr>
      <vt:lpstr>Microsoft Word Document</vt:lpstr>
      <vt:lpstr>Hip to Be Square</vt:lpstr>
      <vt:lpstr>Standard:</vt:lpstr>
      <vt:lpstr>Vocabulary:</vt:lpstr>
      <vt:lpstr>What do you know about squares: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Standard:</vt:lpstr>
      <vt:lpstr>PowerPoint Presentation</vt:lpstr>
      <vt:lpstr>PowerPoint Presentation</vt:lpstr>
      <vt:lpstr>Cube Root</vt:lpstr>
      <vt:lpstr>Standard: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 to Be Square</dc:title>
  <dc:creator>Jill Haley</dc:creator>
  <cp:lastModifiedBy>Jill Haley</cp:lastModifiedBy>
  <cp:revision>50</cp:revision>
  <dcterms:created xsi:type="dcterms:W3CDTF">2016-08-17T00:22:50Z</dcterms:created>
  <dcterms:modified xsi:type="dcterms:W3CDTF">2016-08-22T22:18:07Z</dcterms:modified>
</cp:coreProperties>
</file>